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6"/>
  </p:notesMasterIdLst>
  <p:sldIdLst>
    <p:sldId id="912" r:id="rId5"/>
    <p:sldId id="913" r:id="rId6"/>
    <p:sldId id="1673" r:id="rId7"/>
    <p:sldId id="1674" r:id="rId8"/>
    <p:sldId id="802" r:id="rId9"/>
    <p:sldId id="803" r:id="rId10"/>
    <p:sldId id="773" r:id="rId11"/>
    <p:sldId id="816" r:id="rId12"/>
    <p:sldId id="1714" r:id="rId13"/>
    <p:sldId id="821" r:id="rId14"/>
    <p:sldId id="900" r:id="rId15"/>
    <p:sldId id="1704" r:id="rId16"/>
    <p:sldId id="1681" r:id="rId17"/>
    <p:sldId id="1705" r:id="rId18"/>
    <p:sldId id="1680" r:id="rId19"/>
    <p:sldId id="1715" r:id="rId20"/>
    <p:sldId id="1682" r:id="rId21"/>
    <p:sldId id="1684" r:id="rId22"/>
    <p:sldId id="1716" r:id="rId23"/>
    <p:sldId id="864" r:id="rId24"/>
    <p:sldId id="1717" r:id="rId25"/>
    <p:sldId id="1683" r:id="rId26"/>
    <p:sldId id="1686" r:id="rId27"/>
    <p:sldId id="1685" r:id="rId28"/>
    <p:sldId id="1718" r:id="rId29"/>
    <p:sldId id="1706" r:id="rId30"/>
    <p:sldId id="1687" r:id="rId31"/>
    <p:sldId id="1707" r:id="rId32"/>
    <p:sldId id="1688" r:id="rId33"/>
    <p:sldId id="1719" r:id="rId34"/>
    <p:sldId id="1708" r:id="rId35"/>
    <p:sldId id="1689" r:id="rId36"/>
    <p:sldId id="1694" r:id="rId37"/>
    <p:sldId id="1698" r:id="rId38"/>
    <p:sldId id="1699" r:id="rId39"/>
    <p:sldId id="1700" r:id="rId40"/>
    <p:sldId id="1678" r:id="rId41"/>
    <p:sldId id="1701" r:id="rId42"/>
    <p:sldId id="1702" r:id="rId43"/>
    <p:sldId id="814" r:id="rId44"/>
    <p:sldId id="613" r:id="rId45"/>
    <p:sldId id="818" r:id="rId46"/>
    <p:sldId id="1679" r:id="rId47"/>
    <p:sldId id="826" r:id="rId48"/>
    <p:sldId id="1703" r:id="rId49"/>
    <p:sldId id="1696" r:id="rId50"/>
    <p:sldId id="1709" r:id="rId51"/>
    <p:sldId id="1690" r:id="rId52"/>
    <p:sldId id="1710" r:id="rId53"/>
    <p:sldId id="1691" r:id="rId54"/>
    <p:sldId id="1697" r:id="rId55"/>
    <p:sldId id="893" r:id="rId56"/>
    <p:sldId id="894" r:id="rId57"/>
    <p:sldId id="895" r:id="rId58"/>
    <p:sldId id="1711" r:id="rId59"/>
    <p:sldId id="1692" r:id="rId60"/>
    <p:sldId id="1713" r:id="rId61"/>
    <p:sldId id="1693" r:id="rId62"/>
    <p:sldId id="750" r:id="rId63"/>
    <p:sldId id="299" r:id="rId64"/>
    <p:sldId id="1677"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 id="{A0E1E425-4D53-41AA-9435-48D7468EE202}">
          <p14:sldIdLst>
            <p14:sldId id="912"/>
          </p14:sldIdLst>
        </p14:section>
        <p14:section name="Next Level Now Info and Presenter Info" id="{CBFC3023-DC1D-4DDE-9D31-6484E42A4ED3}">
          <p14:sldIdLst>
            <p14:sldId id="913"/>
            <p14:sldId id="1673"/>
            <p14:sldId id="1674"/>
          </p14:sldIdLst>
        </p14:section>
        <p14:section name="Content Slides" id="{46AC7901-8993-4884-89B4-51DB36D40471}">
          <p14:sldIdLst>
            <p14:sldId id="802"/>
            <p14:sldId id="803"/>
            <p14:sldId id="773"/>
            <p14:sldId id="816"/>
            <p14:sldId id="1714"/>
            <p14:sldId id="821"/>
            <p14:sldId id="900"/>
            <p14:sldId id="1704"/>
            <p14:sldId id="1681"/>
            <p14:sldId id="1705"/>
            <p14:sldId id="1680"/>
            <p14:sldId id="1715"/>
            <p14:sldId id="1682"/>
            <p14:sldId id="1684"/>
            <p14:sldId id="1716"/>
            <p14:sldId id="864"/>
            <p14:sldId id="1717"/>
            <p14:sldId id="1683"/>
            <p14:sldId id="1686"/>
            <p14:sldId id="1685"/>
            <p14:sldId id="1718"/>
            <p14:sldId id="1706"/>
            <p14:sldId id="1687"/>
            <p14:sldId id="1707"/>
            <p14:sldId id="1688"/>
            <p14:sldId id="1719"/>
            <p14:sldId id="1708"/>
            <p14:sldId id="1689"/>
            <p14:sldId id="1694"/>
            <p14:sldId id="1698"/>
            <p14:sldId id="1699"/>
            <p14:sldId id="1700"/>
            <p14:sldId id="1678"/>
            <p14:sldId id="1701"/>
            <p14:sldId id="1702"/>
            <p14:sldId id="814"/>
            <p14:sldId id="613"/>
            <p14:sldId id="818"/>
            <p14:sldId id="1679"/>
            <p14:sldId id="826"/>
            <p14:sldId id="1703"/>
            <p14:sldId id="1696"/>
            <p14:sldId id="1709"/>
            <p14:sldId id="1690"/>
            <p14:sldId id="1710"/>
            <p14:sldId id="1691"/>
            <p14:sldId id="1697"/>
            <p14:sldId id="893"/>
            <p14:sldId id="894"/>
            <p14:sldId id="895"/>
            <p14:sldId id="1711"/>
            <p14:sldId id="1692"/>
            <p14:sldId id="1713"/>
            <p14:sldId id="1693"/>
          </p14:sldIdLst>
        </p14:section>
        <p14:section name="Q&amp;A" id="{919E32CB-7EBE-4A05-A45D-7B800D5D77C6}">
          <p14:sldIdLst>
            <p14:sldId id="750"/>
          </p14:sldIdLst>
        </p14:section>
        <p14:section name="Next Level Now Info and Closing Slide" id="{6690BC16-3214-44F7-9B37-86FDFB1101E7}">
          <p14:sldIdLst>
            <p14:sldId id="299"/>
            <p14:sldId id="16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CB1B5D-67C0-15C7-B864-0680704B39CF}" name="Molly Deahl" initials="MD" userId="S::molly.deahl@safalpartners.com::7cb69d8f-06cf-4eca-8dfe-ca63e8151bc8" providerId="AD"/>
  <p188:author id="{E0384261-A7B9-3D92-DC1F-F1AAC0DFB7E5}" name="Lisa Rice" initials="LR" userId="S::lisa.rice@safalpartners.com::da68d56e-ad6c-437e-8950-9d35568b76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elle Carson" initials="MC" lastIdx="24" clrIdx="6">
    <p:extLst>
      <p:ext uri="{19B8F6BF-5375-455C-9EA6-DF929625EA0E}">
        <p15:presenceInfo xmlns:p15="http://schemas.microsoft.com/office/powerpoint/2012/main" userId="S::michelle.carson@safalpartners.com::c12fad4d-602b-46c9-b455-39d7a6962d12" providerId="AD"/>
      </p:ext>
    </p:extLst>
  </p:cmAuthor>
  <p:cmAuthor id="1" name="Shivani Chatterjee" initials="SC" lastIdx="3" clrIdx="0">
    <p:extLst>
      <p:ext uri="{19B8F6BF-5375-455C-9EA6-DF929625EA0E}">
        <p15:presenceInfo xmlns:p15="http://schemas.microsoft.com/office/powerpoint/2012/main" userId="Shivani Chatterjee" providerId="None"/>
      </p:ext>
    </p:extLst>
  </p:cmAuthor>
  <p:cmAuthor id="8" name="Lisa Rice" initials="LR" lastIdx="27" clrIdx="7">
    <p:extLst>
      <p:ext uri="{19B8F6BF-5375-455C-9EA6-DF929625EA0E}">
        <p15:presenceInfo xmlns:p15="http://schemas.microsoft.com/office/powerpoint/2012/main" userId="93014a320e154e19" providerId="Windows Live"/>
      </p:ext>
    </p:extLst>
  </p:cmAuthor>
  <p:cmAuthor id="2" name="Placido Gomez" initials="PG" lastIdx="2" clrIdx="1">
    <p:extLst>
      <p:ext uri="{19B8F6BF-5375-455C-9EA6-DF929625EA0E}">
        <p15:presenceInfo xmlns:p15="http://schemas.microsoft.com/office/powerpoint/2012/main" userId="Placido Gomez" providerId="None"/>
      </p:ext>
    </p:extLst>
  </p:cmAuthor>
  <p:cmAuthor id="9" name="Lisa Rice" initials="LR [2]" lastIdx="2" clrIdx="8">
    <p:extLst>
      <p:ext uri="{19B8F6BF-5375-455C-9EA6-DF929625EA0E}">
        <p15:presenceInfo xmlns:p15="http://schemas.microsoft.com/office/powerpoint/2012/main" userId="S::lisa.rice@safalpartners.com::da68d56e-ad6c-437e-8950-9d35568b768d" providerId="AD"/>
      </p:ext>
    </p:extLst>
  </p:cmAuthor>
  <p:cmAuthor id="3" name="Donna McGuire" initials="DM" lastIdx="8" clrIdx="2">
    <p:extLst>
      <p:ext uri="{19B8F6BF-5375-455C-9EA6-DF929625EA0E}">
        <p15:presenceInfo xmlns:p15="http://schemas.microsoft.com/office/powerpoint/2012/main" userId="S::donna.mcguire@safalpartners.com::126c588a-71c0-457f-86c4-7e4e9353f200" providerId="AD"/>
      </p:ext>
    </p:extLst>
  </p:cmAuthor>
  <p:cmAuthor id="10" name="Tori Strickland" initials="TS" lastIdx="12" clrIdx="9">
    <p:extLst>
      <p:ext uri="{19B8F6BF-5375-455C-9EA6-DF929625EA0E}">
        <p15:presenceInfo xmlns:p15="http://schemas.microsoft.com/office/powerpoint/2012/main" userId="S::tori.strickland@safalpartners.com::35a64b5a-b1c5-41b8-9e9b-6f6a5e518593" providerId="AD"/>
      </p:ext>
    </p:extLst>
  </p:cmAuthor>
  <p:cmAuthor id="4" name="Placido Gomez" initials="PG [2]" lastIdx="5" clrIdx="3">
    <p:extLst>
      <p:ext uri="{19B8F6BF-5375-455C-9EA6-DF929625EA0E}">
        <p15:presenceInfo xmlns:p15="http://schemas.microsoft.com/office/powerpoint/2012/main" userId="S::placido.gomez@safalpartners.com::a39698ba-644a-47d2-b22f-4c06269a43ce" providerId="AD"/>
      </p:ext>
    </p:extLst>
  </p:cmAuthor>
  <p:cmAuthor id="11" name="Matthew Poland" initials="MP" lastIdx="4" clrIdx="10">
    <p:extLst>
      <p:ext uri="{19B8F6BF-5375-455C-9EA6-DF929625EA0E}">
        <p15:presenceInfo xmlns:p15="http://schemas.microsoft.com/office/powerpoint/2012/main" userId="Matthew Poland" providerId="None"/>
      </p:ext>
    </p:extLst>
  </p:cmAuthor>
  <p:cmAuthor id="5" name="Michelle" initials="MC" lastIdx="6" clrIdx="4">
    <p:extLst>
      <p:ext uri="{19B8F6BF-5375-455C-9EA6-DF929625EA0E}">
        <p15:presenceInfo xmlns:p15="http://schemas.microsoft.com/office/powerpoint/2012/main" userId="Michelle" providerId="None"/>
      </p:ext>
    </p:extLst>
  </p:cmAuthor>
  <p:cmAuthor id="12" name="Cadwallader, Ayreen - ETA" initials="CA-E" lastIdx="6" clrIdx="11">
    <p:extLst>
      <p:ext uri="{19B8F6BF-5375-455C-9EA6-DF929625EA0E}">
        <p15:presenceInfo xmlns:p15="http://schemas.microsoft.com/office/powerpoint/2012/main" userId="S-1-5-21-430767753-2305446740-1188461881-72942" providerId="AD"/>
      </p:ext>
    </p:extLst>
  </p:cmAuthor>
  <p:cmAuthor id="6" name="Ruchika Salunkhe" initials="RS" lastIdx="6" clrIdx="5">
    <p:extLst>
      <p:ext uri="{19B8F6BF-5375-455C-9EA6-DF929625EA0E}">
        <p15:presenceInfo xmlns:p15="http://schemas.microsoft.com/office/powerpoint/2012/main" userId="S::Ruchika.Salunkhe@safalpartners.com::eab9c55f-d36b-488a-a9c4-4589a424ce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460"/>
    <a:srgbClr val="C75000"/>
    <a:srgbClr val="0076AD"/>
    <a:srgbClr val="00548D"/>
    <a:srgbClr val="31B1ED"/>
    <a:srgbClr val="EC8006"/>
    <a:srgbClr val="F69B18"/>
    <a:srgbClr val="0D477B"/>
    <a:srgbClr val="FF66C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75" autoAdjust="0"/>
    <p:restoredTop sz="87610" autoAdjust="0"/>
  </p:normalViewPr>
  <p:slideViewPr>
    <p:cSldViewPr snapToGrid="0">
      <p:cViewPr varScale="1">
        <p:scale>
          <a:sx n="94" d="100"/>
          <a:sy n="94" d="100"/>
        </p:scale>
        <p:origin x="738"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hyperlink" Target="https://www.f5.com/company/news/features/phishing-attacks-soar-220--during-covid-19-peak-as-cybercriminal" TargetMode="Externa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hyperlink" Target="https://www.f5.com/company/news/features/phishing-attacks-soar-220--during-covid-19-peak-as-cybercriminal" TargetMode="External"/><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59933-83B7-408F-9E6B-7631C786654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2F4A471-D593-4D83-A253-469057041E74}">
      <dgm:prSet phldrT="[Text]"/>
      <dgm:spPr/>
      <dgm:t>
        <a:bodyPr/>
        <a:lstStyle/>
        <a:p>
          <a:r>
            <a:rPr lang="en-US" dirty="0"/>
            <a:t>Record Time</a:t>
          </a:r>
        </a:p>
      </dgm:t>
    </dgm:pt>
    <dgm:pt modelId="{9EE4C29E-2149-442B-9F7D-77449EB9C01E}" type="parTrans" cxnId="{681C717B-7F85-4E2C-8F25-066CE269014A}">
      <dgm:prSet/>
      <dgm:spPr/>
      <dgm:t>
        <a:bodyPr/>
        <a:lstStyle/>
        <a:p>
          <a:endParaRPr lang="en-US"/>
        </a:p>
      </dgm:t>
    </dgm:pt>
    <dgm:pt modelId="{BCC3B04C-8569-48A0-8B19-FF22B7E3508D}" type="sibTrans" cxnId="{681C717B-7F85-4E2C-8F25-066CE269014A}">
      <dgm:prSet/>
      <dgm:spPr/>
      <dgm:t>
        <a:bodyPr/>
        <a:lstStyle/>
        <a:p>
          <a:endParaRPr lang="en-US"/>
        </a:p>
      </dgm:t>
    </dgm:pt>
    <dgm:pt modelId="{A28CDB1F-124F-4109-8071-AF6C02BD6C16}">
      <dgm:prSet phldrT="[Text]"/>
      <dgm:spPr/>
      <dgm:t>
        <a:bodyPr/>
        <a:lstStyle/>
        <a:p>
          <a:r>
            <a:rPr lang="en-US" dirty="0"/>
            <a:t>Calculate Earnings</a:t>
          </a:r>
        </a:p>
      </dgm:t>
    </dgm:pt>
    <dgm:pt modelId="{9BF5B277-D941-49C1-B573-B290BF987632}" type="parTrans" cxnId="{C67B4B9C-E68E-4458-BABB-6F67EAD5BEE7}">
      <dgm:prSet/>
      <dgm:spPr/>
      <dgm:t>
        <a:bodyPr/>
        <a:lstStyle/>
        <a:p>
          <a:endParaRPr lang="en-US"/>
        </a:p>
      </dgm:t>
    </dgm:pt>
    <dgm:pt modelId="{60243994-FE44-4F08-815B-71E320A6893B}" type="sibTrans" cxnId="{C67B4B9C-E68E-4458-BABB-6F67EAD5BEE7}">
      <dgm:prSet/>
      <dgm:spPr/>
      <dgm:t>
        <a:bodyPr/>
        <a:lstStyle/>
        <a:p>
          <a:endParaRPr lang="en-US"/>
        </a:p>
      </dgm:t>
    </dgm:pt>
    <dgm:pt modelId="{C433B651-D734-4C13-8A39-CFB6349557B4}">
      <dgm:prSet phldrT="[Text]"/>
      <dgm:spPr/>
      <dgm:t>
        <a:bodyPr/>
        <a:lstStyle/>
        <a:p>
          <a:r>
            <a:rPr lang="en-US" dirty="0"/>
            <a:t>Authorize Pay</a:t>
          </a:r>
        </a:p>
      </dgm:t>
    </dgm:pt>
    <dgm:pt modelId="{21840687-B6D6-41D5-8B22-03B58F915F5D}" type="parTrans" cxnId="{0A3CD3F4-3C41-4631-A67E-0DAE4CE63B15}">
      <dgm:prSet/>
      <dgm:spPr/>
      <dgm:t>
        <a:bodyPr/>
        <a:lstStyle/>
        <a:p>
          <a:endParaRPr lang="en-US"/>
        </a:p>
      </dgm:t>
    </dgm:pt>
    <dgm:pt modelId="{A5537E9E-BE76-4C59-8188-AB402FAB5D81}" type="sibTrans" cxnId="{0A3CD3F4-3C41-4631-A67E-0DAE4CE63B15}">
      <dgm:prSet/>
      <dgm:spPr/>
      <dgm:t>
        <a:bodyPr/>
        <a:lstStyle/>
        <a:p>
          <a:endParaRPr lang="en-US"/>
        </a:p>
      </dgm:t>
    </dgm:pt>
    <dgm:pt modelId="{6495E1CE-99B3-4B57-A6C8-8DE9F154EF74}">
      <dgm:prSet phldrT="[Text]"/>
      <dgm:spPr/>
      <dgm:t>
        <a:bodyPr/>
        <a:lstStyle/>
        <a:p>
          <a:r>
            <a:rPr lang="en-US" dirty="0"/>
            <a:t>Store Records</a:t>
          </a:r>
        </a:p>
      </dgm:t>
    </dgm:pt>
    <dgm:pt modelId="{C4B5A2F7-A7E2-4677-9D8D-F66852E74CC6}" type="parTrans" cxnId="{60621ED2-41C7-48CB-B061-1158E3B3E1BB}">
      <dgm:prSet/>
      <dgm:spPr/>
      <dgm:t>
        <a:bodyPr/>
        <a:lstStyle/>
        <a:p>
          <a:endParaRPr lang="en-US"/>
        </a:p>
      </dgm:t>
    </dgm:pt>
    <dgm:pt modelId="{F7D2F5C5-B146-4FBA-BF2B-74C04C7DEBFE}" type="sibTrans" cxnId="{60621ED2-41C7-48CB-B061-1158E3B3E1BB}">
      <dgm:prSet/>
      <dgm:spPr/>
      <dgm:t>
        <a:bodyPr/>
        <a:lstStyle/>
        <a:p>
          <a:endParaRPr lang="en-US"/>
        </a:p>
      </dgm:t>
    </dgm:pt>
    <dgm:pt modelId="{8679FE02-BBC2-4288-BEEC-F3E2BEF15671}" type="pres">
      <dgm:prSet presAssocID="{E8E59933-83B7-408F-9E6B-7631C7866549}" presName="Name0" presStyleCnt="0">
        <dgm:presLayoutVars>
          <dgm:chMax val="7"/>
          <dgm:chPref val="7"/>
          <dgm:dir/>
          <dgm:animLvl val="lvl"/>
        </dgm:presLayoutVars>
      </dgm:prSet>
      <dgm:spPr/>
    </dgm:pt>
    <dgm:pt modelId="{AD7E15DA-0160-4079-BDDF-B70E10D8EE42}" type="pres">
      <dgm:prSet presAssocID="{02F4A471-D593-4D83-A253-469057041E74}" presName="Accent1" presStyleCnt="0"/>
      <dgm:spPr/>
    </dgm:pt>
    <dgm:pt modelId="{2C07EB5C-9421-498F-B0BA-44884F033715}" type="pres">
      <dgm:prSet presAssocID="{02F4A471-D593-4D83-A253-469057041E74}" presName="Accent" presStyleLbl="node1" presStyleIdx="0" presStyleCnt="4"/>
      <dgm:spPr>
        <a:solidFill>
          <a:schemeClr val="accent3"/>
        </a:solidFill>
      </dgm:spPr>
    </dgm:pt>
    <dgm:pt modelId="{7FBE461A-2A45-4000-ABCD-2263042BA416}" type="pres">
      <dgm:prSet presAssocID="{02F4A471-D593-4D83-A253-469057041E74}" presName="Parent1" presStyleLbl="revTx" presStyleIdx="0" presStyleCnt="4">
        <dgm:presLayoutVars>
          <dgm:chMax val="1"/>
          <dgm:chPref val="1"/>
          <dgm:bulletEnabled val="1"/>
        </dgm:presLayoutVars>
      </dgm:prSet>
      <dgm:spPr/>
    </dgm:pt>
    <dgm:pt modelId="{3456B3ED-8CB2-4BB4-AF19-09C413EABA5E}" type="pres">
      <dgm:prSet presAssocID="{A28CDB1F-124F-4109-8071-AF6C02BD6C16}" presName="Accent2" presStyleCnt="0"/>
      <dgm:spPr/>
    </dgm:pt>
    <dgm:pt modelId="{C1E7BCE2-384B-4BD8-A961-72BC72940E0B}" type="pres">
      <dgm:prSet presAssocID="{A28CDB1F-124F-4109-8071-AF6C02BD6C16}" presName="Accent" presStyleLbl="node1" presStyleIdx="1" presStyleCnt="4"/>
      <dgm:spPr>
        <a:solidFill>
          <a:schemeClr val="accent2"/>
        </a:solidFill>
      </dgm:spPr>
    </dgm:pt>
    <dgm:pt modelId="{88CF015A-70FA-4E7A-8D4B-87FA106440E8}" type="pres">
      <dgm:prSet presAssocID="{A28CDB1F-124F-4109-8071-AF6C02BD6C16}" presName="Parent2" presStyleLbl="revTx" presStyleIdx="1" presStyleCnt="4">
        <dgm:presLayoutVars>
          <dgm:chMax val="1"/>
          <dgm:chPref val="1"/>
          <dgm:bulletEnabled val="1"/>
        </dgm:presLayoutVars>
      </dgm:prSet>
      <dgm:spPr/>
    </dgm:pt>
    <dgm:pt modelId="{15C86BB7-1510-4DD1-8A44-48231A6AD722}" type="pres">
      <dgm:prSet presAssocID="{C433B651-D734-4C13-8A39-CFB6349557B4}" presName="Accent3" presStyleCnt="0"/>
      <dgm:spPr/>
    </dgm:pt>
    <dgm:pt modelId="{90AB9EBC-A2BF-4450-9D50-0D44C78F6735}" type="pres">
      <dgm:prSet presAssocID="{C433B651-D734-4C13-8A39-CFB6349557B4}" presName="Accent" presStyleLbl="node1" presStyleIdx="2" presStyleCnt="4"/>
      <dgm:spPr>
        <a:solidFill>
          <a:schemeClr val="accent5">
            <a:lumMod val="60000"/>
            <a:lumOff val="40000"/>
          </a:schemeClr>
        </a:solidFill>
      </dgm:spPr>
    </dgm:pt>
    <dgm:pt modelId="{AE7E68B8-C3F0-4F65-8279-136E9A7968B5}" type="pres">
      <dgm:prSet presAssocID="{C433B651-D734-4C13-8A39-CFB6349557B4}" presName="Parent3" presStyleLbl="revTx" presStyleIdx="2" presStyleCnt="4">
        <dgm:presLayoutVars>
          <dgm:chMax val="1"/>
          <dgm:chPref val="1"/>
          <dgm:bulletEnabled val="1"/>
        </dgm:presLayoutVars>
      </dgm:prSet>
      <dgm:spPr/>
    </dgm:pt>
    <dgm:pt modelId="{9A585DBD-4C94-4B66-BC5D-48890D849829}" type="pres">
      <dgm:prSet presAssocID="{6495E1CE-99B3-4B57-A6C8-8DE9F154EF74}" presName="Accent4" presStyleCnt="0"/>
      <dgm:spPr/>
    </dgm:pt>
    <dgm:pt modelId="{1C0B6FFB-9FD7-4150-B9CE-049E83D01F52}" type="pres">
      <dgm:prSet presAssocID="{6495E1CE-99B3-4B57-A6C8-8DE9F154EF74}" presName="Accent" presStyleLbl="node1" presStyleIdx="3" presStyleCnt="4"/>
      <dgm:spPr/>
    </dgm:pt>
    <dgm:pt modelId="{FAE64041-9199-482F-8277-EDD04957FE65}" type="pres">
      <dgm:prSet presAssocID="{6495E1CE-99B3-4B57-A6C8-8DE9F154EF74}" presName="Parent4" presStyleLbl="revTx" presStyleIdx="3" presStyleCnt="4">
        <dgm:presLayoutVars>
          <dgm:chMax val="1"/>
          <dgm:chPref val="1"/>
          <dgm:bulletEnabled val="1"/>
        </dgm:presLayoutVars>
      </dgm:prSet>
      <dgm:spPr/>
    </dgm:pt>
  </dgm:ptLst>
  <dgm:cxnLst>
    <dgm:cxn modelId="{681C717B-7F85-4E2C-8F25-066CE269014A}" srcId="{E8E59933-83B7-408F-9E6B-7631C7866549}" destId="{02F4A471-D593-4D83-A253-469057041E74}" srcOrd="0" destOrd="0" parTransId="{9EE4C29E-2149-442B-9F7D-77449EB9C01E}" sibTransId="{BCC3B04C-8569-48A0-8B19-FF22B7E3508D}"/>
    <dgm:cxn modelId="{4BACE39A-46F5-4ECA-8A96-F685A06B81CB}" type="presOf" srcId="{E8E59933-83B7-408F-9E6B-7631C7866549}" destId="{8679FE02-BBC2-4288-BEEC-F3E2BEF15671}" srcOrd="0" destOrd="0" presId="urn:microsoft.com/office/officeart/2009/layout/CircleArrowProcess"/>
    <dgm:cxn modelId="{C67B4B9C-E68E-4458-BABB-6F67EAD5BEE7}" srcId="{E8E59933-83B7-408F-9E6B-7631C7866549}" destId="{A28CDB1F-124F-4109-8071-AF6C02BD6C16}" srcOrd="1" destOrd="0" parTransId="{9BF5B277-D941-49C1-B573-B290BF987632}" sibTransId="{60243994-FE44-4F08-815B-71E320A6893B}"/>
    <dgm:cxn modelId="{A336CEB0-2D16-401B-9DD9-9724651C1A73}" type="presOf" srcId="{C433B651-D734-4C13-8A39-CFB6349557B4}" destId="{AE7E68B8-C3F0-4F65-8279-136E9A7968B5}" srcOrd="0" destOrd="0" presId="urn:microsoft.com/office/officeart/2009/layout/CircleArrowProcess"/>
    <dgm:cxn modelId="{161C22B9-FE4B-408E-BFF6-DC9F3718708A}" type="presOf" srcId="{6495E1CE-99B3-4B57-A6C8-8DE9F154EF74}" destId="{FAE64041-9199-482F-8277-EDD04957FE65}" srcOrd="0" destOrd="0" presId="urn:microsoft.com/office/officeart/2009/layout/CircleArrowProcess"/>
    <dgm:cxn modelId="{60621ED2-41C7-48CB-B061-1158E3B3E1BB}" srcId="{E8E59933-83B7-408F-9E6B-7631C7866549}" destId="{6495E1CE-99B3-4B57-A6C8-8DE9F154EF74}" srcOrd="3" destOrd="0" parTransId="{C4B5A2F7-A7E2-4677-9D8D-F66852E74CC6}" sibTransId="{F7D2F5C5-B146-4FBA-BF2B-74C04C7DEBFE}"/>
    <dgm:cxn modelId="{9DA619E5-74F0-4D02-A9CB-7F8662B10979}" type="presOf" srcId="{02F4A471-D593-4D83-A253-469057041E74}" destId="{7FBE461A-2A45-4000-ABCD-2263042BA416}" srcOrd="0" destOrd="0" presId="urn:microsoft.com/office/officeart/2009/layout/CircleArrowProcess"/>
    <dgm:cxn modelId="{6750EEEB-4AF7-4D97-A962-8F5B8DEA8E30}" type="presOf" srcId="{A28CDB1F-124F-4109-8071-AF6C02BD6C16}" destId="{88CF015A-70FA-4E7A-8D4B-87FA106440E8}" srcOrd="0" destOrd="0" presId="urn:microsoft.com/office/officeart/2009/layout/CircleArrowProcess"/>
    <dgm:cxn modelId="{0A3CD3F4-3C41-4631-A67E-0DAE4CE63B15}" srcId="{E8E59933-83B7-408F-9E6B-7631C7866549}" destId="{C433B651-D734-4C13-8A39-CFB6349557B4}" srcOrd="2" destOrd="0" parTransId="{21840687-B6D6-41D5-8B22-03B58F915F5D}" sibTransId="{A5537E9E-BE76-4C59-8188-AB402FAB5D81}"/>
    <dgm:cxn modelId="{DD7F3903-76A6-428A-B168-7087C92BA9E7}" type="presParOf" srcId="{8679FE02-BBC2-4288-BEEC-F3E2BEF15671}" destId="{AD7E15DA-0160-4079-BDDF-B70E10D8EE42}" srcOrd="0" destOrd="0" presId="urn:microsoft.com/office/officeart/2009/layout/CircleArrowProcess"/>
    <dgm:cxn modelId="{9C1CAC21-324A-4E88-97DE-8603BAF0FFEE}" type="presParOf" srcId="{AD7E15DA-0160-4079-BDDF-B70E10D8EE42}" destId="{2C07EB5C-9421-498F-B0BA-44884F033715}" srcOrd="0" destOrd="0" presId="urn:microsoft.com/office/officeart/2009/layout/CircleArrowProcess"/>
    <dgm:cxn modelId="{AC663B5F-8A49-4B3E-90D4-C665CF4EC248}" type="presParOf" srcId="{8679FE02-BBC2-4288-BEEC-F3E2BEF15671}" destId="{7FBE461A-2A45-4000-ABCD-2263042BA416}" srcOrd="1" destOrd="0" presId="urn:microsoft.com/office/officeart/2009/layout/CircleArrowProcess"/>
    <dgm:cxn modelId="{1F8A6272-62CE-4D9E-9D90-457C502F9260}" type="presParOf" srcId="{8679FE02-BBC2-4288-BEEC-F3E2BEF15671}" destId="{3456B3ED-8CB2-4BB4-AF19-09C413EABA5E}" srcOrd="2" destOrd="0" presId="urn:microsoft.com/office/officeart/2009/layout/CircleArrowProcess"/>
    <dgm:cxn modelId="{49C06085-FD46-4B94-AF43-77991165DA44}" type="presParOf" srcId="{3456B3ED-8CB2-4BB4-AF19-09C413EABA5E}" destId="{C1E7BCE2-384B-4BD8-A961-72BC72940E0B}" srcOrd="0" destOrd="0" presId="urn:microsoft.com/office/officeart/2009/layout/CircleArrowProcess"/>
    <dgm:cxn modelId="{8121F205-7FE7-492B-83A1-B4C21879206A}" type="presParOf" srcId="{8679FE02-BBC2-4288-BEEC-F3E2BEF15671}" destId="{88CF015A-70FA-4E7A-8D4B-87FA106440E8}" srcOrd="3" destOrd="0" presId="urn:microsoft.com/office/officeart/2009/layout/CircleArrowProcess"/>
    <dgm:cxn modelId="{92AFE6AD-F329-4E58-919C-A9F0DB48D9A9}" type="presParOf" srcId="{8679FE02-BBC2-4288-BEEC-F3E2BEF15671}" destId="{15C86BB7-1510-4DD1-8A44-48231A6AD722}" srcOrd="4" destOrd="0" presId="urn:microsoft.com/office/officeart/2009/layout/CircleArrowProcess"/>
    <dgm:cxn modelId="{ADB503FE-E32C-4815-ADF3-D51DC957E5F3}" type="presParOf" srcId="{15C86BB7-1510-4DD1-8A44-48231A6AD722}" destId="{90AB9EBC-A2BF-4450-9D50-0D44C78F6735}" srcOrd="0" destOrd="0" presId="urn:microsoft.com/office/officeart/2009/layout/CircleArrowProcess"/>
    <dgm:cxn modelId="{DB571FD3-DC8D-4468-A1DA-17AAF028B4BA}" type="presParOf" srcId="{8679FE02-BBC2-4288-BEEC-F3E2BEF15671}" destId="{AE7E68B8-C3F0-4F65-8279-136E9A7968B5}" srcOrd="5" destOrd="0" presId="urn:microsoft.com/office/officeart/2009/layout/CircleArrowProcess"/>
    <dgm:cxn modelId="{F00B3CFC-601F-4444-9FA0-E05EC7E7E537}" type="presParOf" srcId="{8679FE02-BBC2-4288-BEEC-F3E2BEF15671}" destId="{9A585DBD-4C94-4B66-BC5D-48890D849829}" srcOrd="6" destOrd="0" presId="urn:microsoft.com/office/officeart/2009/layout/CircleArrowProcess"/>
    <dgm:cxn modelId="{0C2C8BD6-9E4E-41ED-A152-7B4FE1F88584}" type="presParOf" srcId="{9A585DBD-4C94-4B66-BC5D-48890D849829}" destId="{1C0B6FFB-9FD7-4150-B9CE-049E83D01F52}" srcOrd="0" destOrd="0" presId="urn:microsoft.com/office/officeart/2009/layout/CircleArrowProcess"/>
    <dgm:cxn modelId="{4B5FA26F-A828-48E0-A087-11EAA345D854}" type="presParOf" srcId="{8679FE02-BBC2-4288-BEEC-F3E2BEF15671}" destId="{FAE64041-9199-482F-8277-EDD04957FE65}"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F7571-5CEA-4AE2-B177-10618BFECEAF}"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085FDD38-3CD6-48D8-9E9C-89AEEB1BE3EA}">
      <dgm:prSet/>
      <dgm:spPr/>
      <dgm:t>
        <a:bodyPr/>
        <a:lstStyle/>
        <a:p>
          <a:pPr>
            <a:lnSpc>
              <a:spcPct val="100000"/>
            </a:lnSpc>
          </a:pPr>
          <a:r>
            <a:rPr lang="en-US" dirty="0">
              <a:latin typeface="Calibri" panose="020F0502020204030204" pitchFamily="34" charset="0"/>
              <a:cs typeface="Calibri" panose="020F0502020204030204" pitchFamily="34" charset="0"/>
            </a:rPr>
            <a:t>Review Organizational Chart and Individual Job Descriptions</a:t>
          </a:r>
        </a:p>
      </dgm:t>
    </dgm:pt>
    <dgm:pt modelId="{9A5F7842-083B-4E21-9485-62CD094EFF70}" type="parTrans" cxnId="{8A0623E1-27B1-4578-92D8-842BA2A99DFB}">
      <dgm:prSet/>
      <dgm:spPr/>
      <dgm:t>
        <a:bodyPr/>
        <a:lstStyle/>
        <a:p>
          <a:endParaRPr lang="en-US"/>
        </a:p>
      </dgm:t>
    </dgm:pt>
    <dgm:pt modelId="{EF4AE508-D923-49FD-B9DE-BCEA27E477F6}" type="sibTrans" cxnId="{8A0623E1-27B1-4578-92D8-842BA2A99DFB}">
      <dgm:prSet/>
      <dgm:spPr/>
      <dgm:t>
        <a:bodyPr/>
        <a:lstStyle/>
        <a:p>
          <a:endParaRPr lang="en-US"/>
        </a:p>
      </dgm:t>
    </dgm:pt>
    <dgm:pt modelId="{24345AEE-105E-4E34-89C1-E2D66997DD0A}">
      <dgm:prSet custT="1"/>
      <dgm:spPr/>
      <dgm:t>
        <a:bodyPr/>
        <a:lstStyle/>
        <a:p>
          <a:pPr>
            <a:lnSpc>
              <a:spcPct val="100000"/>
            </a:lnSpc>
          </a:pPr>
          <a:r>
            <a:rPr lang="en-US" sz="1900" kern="1200" dirty="0">
              <a:latin typeface="Calibri" panose="020F0502020204030204" pitchFamily="34" charset="0"/>
              <a:ea typeface="+mn-ea"/>
              <a:cs typeface="Calibri" panose="020F0502020204030204" pitchFamily="34" charset="0"/>
            </a:rPr>
            <a:t>Review Departmental Processes and Approval Authority and ensure that appropriate personnel are assigned.</a:t>
          </a:r>
        </a:p>
      </dgm:t>
    </dgm:pt>
    <dgm:pt modelId="{B0E6BD40-A4FE-4884-BF38-29832E2DFF28}" type="parTrans" cxnId="{0024E1A2-B61F-4578-8114-CB29DCD25F29}">
      <dgm:prSet/>
      <dgm:spPr/>
      <dgm:t>
        <a:bodyPr/>
        <a:lstStyle/>
        <a:p>
          <a:endParaRPr lang="en-US"/>
        </a:p>
      </dgm:t>
    </dgm:pt>
    <dgm:pt modelId="{322C59C1-1751-4B9C-9FFB-C958C91A3F7A}" type="sibTrans" cxnId="{0024E1A2-B61F-4578-8114-CB29DCD25F29}">
      <dgm:prSet/>
      <dgm:spPr/>
      <dgm:t>
        <a:bodyPr/>
        <a:lstStyle/>
        <a:p>
          <a:endParaRPr lang="en-US"/>
        </a:p>
      </dgm:t>
    </dgm:pt>
    <dgm:pt modelId="{053EC006-567F-41E9-8575-3A9A8F5D4C57}">
      <dgm:prSet/>
      <dgm:spPr/>
      <dgm:t>
        <a:bodyPr/>
        <a:lstStyle/>
        <a:p>
          <a:pPr>
            <a:lnSpc>
              <a:spcPct val="100000"/>
            </a:lnSpc>
          </a:pPr>
          <a:r>
            <a:rPr lang="en-US" dirty="0">
              <a:latin typeface="Calibri" panose="020F0502020204030204" pitchFamily="34" charset="0"/>
              <a:cs typeface="Calibri" panose="020F0502020204030204" pitchFamily="34" charset="0"/>
            </a:rPr>
            <a:t>Telecommuting and Confidentiality Agreements </a:t>
          </a:r>
        </a:p>
      </dgm:t>
    </dgm:pt>
    <dgm:pt modelId="{969AE9F0-E81B-40E1-B277-1E2E3001D1F3}" type="parTrans" cxnId="{B4654D0A-296A-40B1-BC23-917819FB339B}">
      <dgm:prSet/>
      <dgm:spPr/>
      <dgm:t>
        <a:bodyPr/>
        <a:lstStyle/>
        <a:p>
          <a:endParaRPr lang="en-US"/>
        </a:p>
      </dgm:t>
    </dgm:pt>
    <dgm:pt modelId="{693E82E0-1B6A-4BD6-BFA2-BC10A00B8C7D}" type="sibTrans" cxnId="{B4654D0A-296A-40B1-BC23-917819FB339B}">
      <dgm:prSet/>
      <dgm:spPr/>
      <dgm:t>
        <a:bodyPr/>
        <a:lstStyle/>
        <a:p>
          <a:endParaRPr lang="en-US"/>
        </a:p>
      </dgm:t>
    </dgm:pt>
    <dgm:pt modelId="{FAFC4817-6130-4061-A327-A391A12264A7}">
      <dgm:prSet/>
      <dgm:spPr/>
      <dgm:t>
        <a:bodyPr/>
        <a:lstStyle/>
        <a:p>
          <a:pPr>
            <a:lnSpc>
              <a:spcPct val="100000"/>
            </a:lnSpc>
          </a:pPr>
          <a:r>
            <a:rPr lang="en-US" dirty="0">
              <a:latin typeface="Calibri" panose="020F0502020204030204" pitchFamily="34" charset="0"/>
              <a:cs typeface="Calibri" panose="020F0502020204030204" pitchFamily="34" charset="0"/>
            </a:rPr>
            <a:t>Inventory of Assets  (equipment, cash equivalents, etc.)</a:t>
          </a:r>
        </a:p>
      </dgm:t>
    </dgm:pt>
    <dgm:pt modelId="{DBD7B545-8BBC-4C98-A076-2C302B6FBD4C}" type="parTrans" cxnId="{7B5DDEE8-877B-480C-8390-89E69BC2F6F4}">
      <dgm:prSet/>
      <dgm:spPr/>
      <dgm:t>
        <a:bodyPr/>
        <a:lstStyle/>
        <a:p>
          <a:endParaRPr lang="en-US"/>
        </a:p>
      </dgm:t>
    </dgm:pt>
    <dgm:pt modelId="{D0F68A36-3126-430A-998A-DB8DA425E080}" type="sibTrans" cxnId="{7B5DDEE8-877B-480C-8390-89E69BC2F6F4}">
      <dgm:prSet/>
      <dgm:spPr/>
      <dgm:t>
        <a:bodyPr/>
        <a:lstStyle/>
        <a:p>
          <a:endParaRPr lang="en-US"/>
        </a:p>
      </dgm:t>
    </dgm:pt>
    <dgm:pt modelId="{5E752317-DF90-45E8-B96B-CFCAA56DC2D2}">
      <dgm:prSet/>
      <dgm:spPr/>
      <dgm:t>
        <a:bodyPr/>
        <a:lstStyle/>
        <a:p>
          <a:pPr>
            <a:lnSpc>
              <a:spcPct val="100000"/>
            </a:lnSpc>
          </a:pPr>
          <a:r>
            <a:rPr lang="en-US" dirty="0">
              <a:latin typeface="Calibri" panose="020F0502020204030204" pitchFamily="34" charset="0"/>
              <a:cs typeface="Calibri" panose="020F0502020204030204" pitchFamily="34" charset="0"/>
            </a:rPr>
            <a:t>Cyber Security coverage and firewalls</a:t>
          </a:r>
        </a:p>
      </dgm:t>
    </dgm:pt>
    <dgm:pt modelId="{DD79C39F-807A-48DF-8427-C32BE027F921}" type="parTrans" cxnId="{B40FB902-CD20-4234-9C85-78FF6409EC2D}">
      <dgm:prSet/>
      <dgm:spPr/>
      <dgm:t>
        <a:bodyPr/>
        <a:lstStyle/>
        <a:p>
          <a:endParaRPr lang="en-US"/>
        </a:p>
      </dgm:t>
    </dgm:pt>
    <dgm:pt modelId="{5504EF5F-D3AF-4379-89EF-AE2E46755C4D}" type="sibTrans" cxnId="{B40FB902-CD20-4234-9C85-78FF6409EC2D}">
      <dgm:prSet/>
      <dgm:spPr/>
      <dgm:t>
        <a:bodyPr/>
        <a:lstStyle/>
        <a:p>
          <a:endParaRPr lang="en-US"/>
        </a:p>
      </dgm:t>
    </dgm:pt>
    <dgm:pt modelId="{717314E7-A579-47BE-B238-45B6E1B97EF1}">
      <dgm:prSet/>
      <dgm:spPr/>
      <dgm:t>
        <a:bodyPr/>
        <a:lstStyle/>
        <a:p>
          <a:pPr>
            <a:lnSpc>
              <a:spcPct val="100000"/>
            </a:lnSpc>
          </a:pPr>
          <a:r>
            <a:rPr lang="en-US" b="1" u="sng" dirty="0">
              <a:hlinkClick xmlns:r="http://schemas.openxmlformats.org/officeDocument/2006/relationships" r:id="rId1">
                <a:extLst>
                  <a:ext uri="{A12FA001-AC4F-418D-AE19-62706E023703}">
                    <ahyp:hlinkClr xmlns:ahyp="http://schemas.microsoft.com/office/drawing/2018/hyperlinkcolor" val="tx"/>
                  </a:ext>
                </a:extLst>
              </a:hlinkClick>
            </a:rPr>
            <a:t>Phishing Attacks Soar 220% During COVID-19 Peak as Cybercriminal Opportunism Intensifies</a:t>
          </a:r>
          <a:endParaRPr lang="en-US" b="1" u="sng" dirty="0"/>
        </a:p>
      </dgm:t>
    </dgm:pt>
    <dgm:pt modelId="{2FED81B8-2ED6-4E0A-AB1C-210C9B13B812}" type="parTrans" cxnId="{53E72A4F-5D89-4DE9-B7D4-0C39190C2C45}">
      <dgm:prSet/>
      <dgm:spPr/>
      <dgm:t>
        <a:bodyPr/>
        <a:lstStyle/>
        <a:p>
          <a:endParaRPr lang="en-US"/>
        </a:p>
      </dgm:t>
    </dgm:pt>
    <dgm:pt modelId="{11CAECE8-21CA-450E-B681-D8D64EE3BEB6}" type="sibTrans" cxnId="{53E72A4F-5D89-4DE9-B7D4-0C39190C2C45}">
      <dgm:prSet/>
      <dgm:spPr/>
      <dgm:t>
        <a:bodyPr/>
        <a:lstStyle/>
        <a:p>
          <a:endParaRPr lang="en-US"/>
        </a:p>
      </dgm:t>
    </dgm:pt>
    <dgm:pt modelId="{EB3AAA37-9F99-4103-B44F-14071A83887D}" type="pres">
      <dgm:prSet presAssocID="{770F7571-5CEA-4AE2-B177-10618BFECEAF}" presName="root" presStyleCnt="0">
        <dgm:presLayoutVars>
          <dgm:dir/>
          <dgm:resizeHandles val="exact"/>
        </dgm:presLayoutVars>
      </dgm:prSet>
      <dgm:spPr/>
    </dgm:pt>
    <dgm:pt modelId="{62C400B7-DB7D-4337-A5E7-D486C44740E1}" type="pres">
      <dgm:prSet presAssocID="{085FDD38-3CD6-48D8-9E9C-89AEEB1BE3EA}" presName="compNode" presStyleCnt="0"/>
      <dgm:spPr/>
    </dgm:pt>
    <dgm:pt modelId="{524E2478-9F35-47FA-A240-F2D654E21B30}" type="pres">
      <dgm:prSet presAssocID="{085FDD38-3CD6-48D8-9E9C-89AEEB1BE3EA}" presName="bgRect" presStyleLbl="bgShp" presStyleIdx="0" presStyleCnt="5" custLinFactNeighborX="-1022"/>
      <dgm:spPr/>
    </dgm:pt>
    <dgm:pt modelId="{1ABF6DF7-85FA-4A52-9C51-F5DE63821826}" type="pres">
      <dgm:prSet presAssocID="{085FDD38-3CD6-48D8-9E9C-89AEEB1BE3EA}"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ierarchy"/>
        </a:ext>
      </dgm:extLst>
    </dgm:pt>
    <dgm:pt modelId="{D10DF9CE-C15D-42BA-AEB6-F0FF27857915}" type="pres">
      <dgm:prSet presAssocID="{085FDD38-3CD6-48D8-9E9C-89AEEB1BE3EA}" presName="spaceRect" presStyleCnt="0"/>
      <dgm:spPr/>
    </dgm:pt>
    <dgm:pt modelId="{DF1ACD60-3724-4E68-A2A7-7ED7C18B5FC5}" type="pres">
      <dgm:prSet presAssocID="{085FDD38-3CD6-48D8-9E9C-89AEEB1BE3EA}" presName="parTx" presStyleLbl="revTx" presStyleIdx="0" presStyleCnt="6">
        <dgm:presLayoutVars>
          <dgm:chMax val="0"/>
          <dgm:chPref val="0"/>
        </dgm:presLayoutVars>
      </dgm:prSet>
      <dgm:spPr/>
    </dgm:pt>
    <dgm:pt modelId="{5BA2D3F7-FF47-4B03-8F60-B7E7F9BBEA64}" type="pres">
      <dgm:prSet presAssocID="{EF4AE508-D923-49FD-B9DE-BCEA27E477F6}" presName="sibTrans" presStyleCnt="0"/>
      <dgm:spPr/>
    </dgm:pt>
    <dgm:pt modelId="{039C5B72-0E51-41BF-B5DB-8D2B0762B95D}" type="pres">
      <dgm:prSet presAssocID="{24345AEE-105E-4E34-89C1-E2D66997DD0A}" presName="compNode" presStyleCnt="0"/>
      <dgm:spPr/>
    </dgm:pt>
    <dgm:pt modelId="{6CEB0C30-AEE1-47C0-B05C-A492303D6F0F}" type="pres">
      <dgm:prSet presAssocID="{24345AEE-105E-4E34-89C1-E2D66997DD0A}" presName="bgRect" presStyleLbl="bgShp" presStyleIdx="1" presStyleCnt="5"/>
      <dgm:spPr/>
    </dgm:pt>
    <dgm:pt modelId="{8F7806BA-3966-439E-A987-9936F5604356}" type="pres">
      <dgm:prSet presAssocID="{24345AEE-105E-4E34-89C1-E2D66997DD0A}"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eeting"/>
        </a:ext>
      </dgm:extLst>
    </dgm:pt>
    <dgm:pt modelId="{BE1C21BE-6235-4034-A697-D6187CCFE53F}" type="pres">
      <dgm:prSet presAssocID="{24345AEE-105E-4E34-89C1-E2D66997DD0A}" presName="spaceRect" presStyleCnt="0"/>
      <dgm:spPr/>
    </dgm:pt>
    <dgm:pt modelId="{EF97C299-AEF6-4841-B3F6-97B8D9F1D1CE}" type="pres">
      <dgm:prSet presAssocID="{24345AEE-105E-4E34-89C1-E2D66997DD0A}" presName="parTx" presStyleLbl="revTx" presStyleIdx="1" presStyleCnt="6">
        <dgm:presLayoutVars>
          <dgm:chMax val="0"/>
          <dgm:chPref val="0"/>
        </dgm:presLayoutVars>
      </dgm:prSet>
      <dgm:spPr/>
    </dgm:pt>
    <dgm:pt modelId="{0E646B2A-E424-405E-95B2-AB0F577896AB}" type="pres">
      <dgm:prSet presAssocID="{322C59C1-1751-4B9C-9FFB-C958C91A3F7A}" presName="sibTrans" presStyleCnt="0"/>
      <dgm:spPr/>
    </dgm:pt>
    <dgm:pt modelId="{C72D5385-8625-4B69-AEF1-188731CD3D7D}" type="pres">
      <dgm:prSet presAssocID="{053EC006-567F-41E9-8575-3A9A8F5D4C57}" presName="compNode" presStyleCnt="0"/>
      <dgm:spPr/>
    </dgm:pt>
    <dgm:pt modelId="{492A46BB-0C12-47C2-A8FC-A2B4BF6044A1}" type="pres">
      <dgm:prSet presAssocID="{053EC006-567F-41E9-8575-3A9A8F5D4C57}" presName="bgRect" presStyleLbl="bgShp" presStyleIdx="2" presStyleCnt="5"/>
      <dgm:spPr/>
    </dgm:pt>
    <dgm:pt modelId="{9A275AAE-8747-4455-8ED5-A9DE57343AD6}" type="pres">
      <dgm:prSet presAssocID="{053EC006-567F-41E9-8575-3A9A8F5D4C57}"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Handshake"/>
        </a:ext>
      </dgm:extLst>
    </dgm:pt>
    <dgm:pt modelId="{F2180E00-AFE0-4A0B-8730-6CD0F779A762}" type="pres">
      <dgm:prSet presAssocID="{053EC006-567F-41E9-8575-3A9A8F5D4C57}" presName="spaceRect" presStyleCnt="0"/>
      <dgm:spPr/>
    </dgm:pt>
    <dgm:pt modelId="{32978392-1124-4F6F-BBF5-C3C7DE524250}" type="pres">
      <dgm:prSet presAssocID="{053EC006-567F-41E9-8575-3A9A8F5D4C57}" presName="parTx" presStyleLbl="revTx" presStyleIdx="2" presStyleCnt="6">
        <dgm:presLayoutVars>
          <dgm:chMax val="0"/>
          <dgm:chPref val="0"/>
        </dgm:presLayoutVars>
      </dgm:prSet>
      <dgm:spPr/>
    </dgm:pt>
    <dgm:pt modelId="{26C3BC38-9D42-4FCD-9890-4031E73B1403}" type="pres">
      <dgm:prSet presAssocID="{693E82E0-1B6A-4BD6-BFA2-BC10A00B8C7D}" presName="sibTrans" presStyleCnt="0"/>
      <dgm:spPr/>
    </dgm:pt>
    <dgm:pt modelId="{C8277583-7B5F-41EF-A01F-C77700724918}" type="pres">
      <dgm:prSet presAssocID="{FAFC4817-6130-4061-A327-A391A12264A7}" presName="compNode" presStyleCnt="0"/>
      <dgm:spPr/>
    </dgm:pt>
    <dgm:pt modelId="{607B4ABA-6347-443C-9891-96F6D8AE9A8D}" type="pres">
      <dgm:prSet presAssocID="{FAFC4817-6130-4061-A327-A391A12264A7}" presName="bgRect" presStyleLbl="bgShp" presStyleIdx="3" presStyleCnt="5"/>
      <dgm:spPr/>
    </dgm:pt>
    <dgm:pt modelId="{D69AAA25-557A-4112-BF2B-1ED8412A9293}" type="pres">
      <dgm:prSet presAssocID="{FAFC4817-6130-4061-A327-A391A12264A7}"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Lock"/>
        </a:ext>
      </dgm:extLst>
    </dgm:pt>
    <dgm:pt modelId="{F14F911D-4DD3-496E-BCDF-DA7392372144}" type="pres">
      <dgm:prSet presAssocID="{FAFC4817-6130-4061-A327-A391A12264A7}" presName="spaceRect" presStyleCnt="0"/>
      <dgm:spPr/>
    </dgm:pt>
    <dgm:pt modelId="{C29FED70-CAB0-472E-B817-EE0DE38AD615}" type="pres">
      <dgm:prSet presAssocID="{FAFC4817-6130-4061-A327-A391A12264A7}" presName="parTx" presStyleLbl="revTx" presStyleIdx="3" presStyleCnt="6">
        <dgm:presLayoutVars>
          <dgm:chMax val="0"/>
          <dgm:chPref val="0"/>
        </dgm:presLayoutVars>
      </dgm:prSet>
      <dgm:spPr/>
    </dgm:pt>
    <dgm:pt modelId="{3B46E1EB-D4DC-41F4-A1D8-77D3A08DD3EC}" type="pres">
      <dgm:prSet presAssocID="{D0F68A36-3126-430A-998A-DB8DA425E080}" presName="sibTrans" presStyleCnt="0"/>
      <dgm:spPr/>
    </dgm:pt>
    <dgm:pt modelId="{6BEC8736-F926-4342-A8F5-7CE244712E75}" type="pres">
      <dgm:prSet presAssocID="{5E752317-DF90-45E8-B96B-CFCAA56DC2D2}" presName="compNode" presStyleCnt="0"/>
      <dgm:spPr/>
    </dgm:pt>
    <dgm:pt modelId="{B3EA615E-E2BB-4B26-9303-78CEE0A38EC9}" type="pres">
      <dgm:prSet presAssocID="{5E752317-DF90-45E8-B96B-CFCAA56DC2D2}" presName="bgRect" presStyleLbl="bgShp" presStyleIdx="4" presStyleCnt="5"/>
      <dgm:spPr/>
    </dgm:pt>
    <dgm:pt modelId="{40EA3E42-B06B-4A7F-8D37-448EE48C9F13}" type="pres">
      <dgm:prSet presAssocID="{5E752317-DF90-45E8-B96B-CFCAA56DC2D2}"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Disconnected"/>
        </a:ext>
      </dgm:extLst>
    </dgm:pt>
    <dgm:pt modelId="{E1981707-EDA2-4A44-AE82-1DC4CB3BDD89}" type="pres">
      <dgm:prSet presAssocID="{5E752317-DF90-45E8-B96B-CFCAA56DC2D2}" presName="spaceRect" presStyleCnt="0"/>
      <dgm:spPr/>
    </dgm:pt>
    <dgm:pt modelId="{2CC5F86D-B769-436C-9E21-A29C35F32987}" type="pres">
      <dgm:prSet presAssocID="{5E752317-DF90-45E8-B96B-CFCAA56DC2D2}" presName="parTx" presStyleLbl="revTx" presStyleIdx="4" presStyleCnt="6">
        <dgm:presLayoutVars>
          <dgm:chMax val="0"/>
          <dgm:chPref val="0"/>
        </dgm:presLayoutVars>
      </dgm:prSet>
      <dgm:spPr/>
    </dgm:pt>
    <dgm:pt modelId="{783D787C-527C-4C40-927F-D89CCC5FBA5D}" type="pres">
      <dgm:prSet presAssocID="{5E752317-DF90-45E8-B96B-CFCAA56DC2D2}" presName="desTx" presStyleLbl="revTx" presStyleIdx="5" presStyleCnt="6">
        <dgm:presLayoutVars/>
      </dgm:prSet>
      <dgm:spPr/>
    </dgm:pt>
  </dgm:ptLst>
  <dgm:cxnLst>
    <dgm:cxn modelId="{B40FB902-CD20-4234-9C85-78FF6409EC2D}" srcId="{770F7571-5CEA-4AE2-B177-10618BFECEAF}" destId="{5E752317-DF90-45E8-B96B-CFCAA56DC2D2}" srcOrd="4" destOrd="0" parTransId="{DD79C39F-807A-48DF-8427-C32BE027F921}" sibTransId="{5504EF5F-D3AF-4379-89EF-AE2E46755C4D}"/>
    <dgm:cxn modelId="{B4654D0A-296A-40B1-BC23-917819FB339B}" srcId="{770F7571-5CEA-4AE2-B177-10618BFECEAF}" destId="{053EC006-567F-41E9-8575-3A9A8F5D4C57}" srcOrd="2" destOrd="0" parTransId="{969AE9F0-E81B-40E1-B277-1E2E3001D1F3}" sibTransId="{693E82E0-1B6A-4BD6-BFA2-BC10A00B8C7D}"/>
    <dgm:cxn modelId="{2D19A62C-F602-4BA2-BA49-86C1A467E9A9}" type="presOf" srcId="{FAFC4817-6130-4061-A327-A391A12264A7}" destId="{C29FED70-CAB0-472E-B817-EE0DE38AD615}" srcOrd="0" destOrd="0" presId="urn:microsoft.com/office/officeart/2018/2/layout/IconVerticalSolidList"/>
    <dgm:cxn modelId="{07A50F44-801F-41A0-9342-46B5CDF1F791}" type="presOf" srcId="{770F7571-5CEA-4AE2-B177-10618BFECEAF}" destId="{EB3AAA37-9F99-4103-B44F-14071A83887D}" srcOrd="0" destOrd="0" presId="urn:microsoft.com/office/officeart/2018/2/layout/IconVerticalSolidList"/>
    <dgm:cxn modelId="{53E72A4F-5D89-4DE9-B7D4-0C39190C2C45}" srcId="{5E752317-DF90-45E8-B96B-CFCAA56DC2D2}" destId="{717314E7-A579-47BE-B238-45B6E1B97EF1}" srcOrd="0" destOrd="0" parTransId="{2FED81B8-2ED6-4E0A-AB1C-210C9B13B812}" sibTransId="{11CAECE8-21CA-450E-B681-D8D64EE3BEB6}"/>
    <dgm:cxn modelId="{825DCAA2-55C3-4630-8DB7-6AA10FDFA422}" type="presOf" srcId="{5E752317-DF90-45E8-B96B-CFCAA56DC2D2}" destId="{2CC5F86D-B769-436C-9E21-A29C35F32987}" srcOrd="0" destOrd="0" presId="urn:microsoft.com/office/officeart/2018/2/layout/IconVerticalSolidList"/>
    <dgm:cxn modelId="{0024E1A2-B61F-4578-8114-CB29DCD25F29}" srcId="{770F7571-5CEA-4AE2-B177-10618BFECEAF}" destId="{24345AEE-105E-4E34-89C1-E2D66997DD0A}" srcOrd="1" destOrd="0" parTransId="{B0E6BD40-A4FE-4884-BF38-29832E2DFF28}" sibTransId="{322C59C1-1751-4B9C-9FFB-C958C91A3F7A}"/>
    <dgm:cxn modelId="{2FA2D8C6-B180-466C-89B0-9433F998401B}" type="presOf" srcId="{053EC006-567F-41E9-8575-3A9A8F5D4C57}" destId="{32978392-1124-4F6F-BBF5-C3C7DE524250}" srcOrd="0" destOrd="0" presId="urn:microsoft.com/office/officeart/2018/2/layout/IconVerticalSolidList"/>
    <dgm:cxn modelId="{8A0623E1-27B1-4578-92D8-842BA2A99DFB}" srcId="{770F7571-5CEA-4AE2-B177-10618BFECEAF}" destId="{085FDD38-3CD6-48D8-9E9C-89AEEB1BE3EA}" srcOrd="0" destOrd="0" parTransId="{9A5F7842-083B-4E21-9485-62CD094EFF70}" sibTransId="{EF4AE508-D923-49FD-B9DE-BCEA27E477F6}"/>
    <dgm:cxn modelId="{A03F09E4-5356-47E5-A233-53DF7EA9F78E}" type="presOf" srcId="{24345AEE-105E-4E34-89C1-E2D66997DD0A}" destId="{EF97C299-AEF6-4841-B3F6-97B8D9F1D1CE}" srcOrd="0" destOrd="0" presId="urn:microsoft.com/office/officeart/2018/2/layout/IconVerticalSolidList"/>
    <dgm:cxn modelId="{7B5DDEE8-877B-480C-8390-89E69BC2F6F4}" srcId="{770F7571-5CEA-4AE2-B177-10618BFECEAF}" destId="{FAFC4817-6130-4061-A327-A391A12264A7}" srcOrd="3" destOrd="0" parTransId="{DBD7B545-8BBC-4C98-A076-2C302B6FBD4C}" sibTransId="{D0F68A36-3126-430A-998A-DB8DA425E080}"/>
    <dgm:cxn modelId="{9F8EAAF1-F117-4F9F-844E-0D3E54377D8C}" type="presOf" srcId="{717314E7-A579-47BE-B238-45B6E1B97EF1}" destId="{783D787C-527C-4C40-927F-D89CCC5FBA5D}" srcOrd="0" destOrd="0" presId="urn:microsoft.com/office/officeart/2018/2/layout/IconVerticalSolidList"/>
    <dgm:cxn modelId="{B7C300F4-208F-45CD-A93E-0DD093213F9C}" type="presOf" srcId="{085FDD38-3CD6-48D8-9E9C-89AEEB1BE3EA}" destId="{DF1ACD60-3724-4E68-A2A7-7ED7C18B5FC5}" srcOrd="0" destOrd="0" presId="urn:microsoft.com/office/officeart/2018/2/layout/IconVerticalSolidList"/>
    <dgm:cxn modelId="{B819B5FD-76E1-4E0D-9A1B-55A7585CC66D}" type="presParOf" srcId="{EB3AAA37-9F99-4103-B44F-14071A83887D}" destId="{62C400B7-DB7D-4337-A5E7-D486C44740E1}" srcOrd="0" destOrd="0" presId="urn:microsoft.com/office/officeart/2018/2/layout/IconVerticalSolidList"/>
    <dgm:cxn modelId="{20F96B68-CE28-4A67-BDB8-57055C70F828}" type="presParOf" srcId="{62C400B7-DB7D-4337-A5E7-D486C44740E1}" destId="{524E2478-9F35-47FA-A240-F2D654E21B30}" srcOrd="0" destOrd="0" presId="urn:microsoft.com/office/officeart/2018/2/layout/IconVerticalSolidList"/>
    <dgm:cxn modelId="{9C857B61-9C9F-4B86-8498-2539365174D5}" type="presParOf" srcId="{62C400B7-DB7D-4337-A5E7-D486C44740E1}" destId="{1ABF6DF7-85FA-4A52-9C51-F5DE63821826}" srcOrd="1" destOrd="0" presId="urn:microsoft.com/office/officeart/2018/2/layout/IconVerticalSolidList"/>
    <dgm:cxn modelId="{5229DCEA-3A9A-4812-B789-E5FC799C0730}" type="presParOf" srcId="{62C400B7-DB7D-4337-A5E7-D486C44740E1}" destId="{D10DF9CE-C15D-42BA-AEB6-F0FF27857915}" srcOrd="2" destOrd="0" presId="urn:microsoft.com/office/officeart/2018/2/layout/IconVerticalSolidList"/>
    <dgm:cxn modelId="{13ED7386-5E3C-4192-B7DB-3D4356893335}" type="presParOf" srcId="{62C400B7-DB7D-4337-A5E7-D486C44740E1}" destId="{DF1ACD60-3724-4E68-A2A7-7ED7C18B5FC5}" srcOrd="3" destOrd="0" presId="urn:microsoft.com/office/officeart/2018/2/layout/IconVerticalSolidList"/>
    <dgm:cxn modelId="{4CFB154F-67D8-4307-94AD-D1CDE45597FD}" type="presParOf" srcId="{EB3AAA37-9F99-4103-B44F-14071A83887D}" destId="{5BA2D3F7-FF47-4B03-8F60-B7E7F9BBEA64}" srcOrd="1" destOrd="0" presId="urn:microsoft.com/office/officeart/2018/2/layout/IconVerticalSolidList"/>
    <dgm:cxn modelId="{F371EE7F-9C8D-4DE1-BDC3-E53BB213AFCC}" type="presParOf" srcId="{EB3AAA37-9F99-4103-B44F-14071A83887D}" destId="{039C5B72-0E51-41BF-B5DB-8D2B0762B95D}" srcOrd="2" destOrd="0" presId="urn:microsoft.com/office/officeart/2018/2/layout/IconVerticalSolidList"/>
    <dgm:cxn modelId="{C3BC08D9-8101-498E-9504-2DCCE27CAABB}" type="presParOf" srcId="{039C5B72-0E51-41BF-B5DB-8D2B0762B95D}" destId="{6CEB0C30-AEE1-47C0-B05C-A492303D6F0F}" srcOrd="0" destOrd="0" presId="urn:microsoft.com/office/officeart/2018/2/layout/IconVerticalSolidList"/>
    <dgm:cxn modelId="{DD8BBE37-B57F-4441-B491-B7EFE944DCCF}" type="presParOf" srcId="{039C5B72-0E51-41BF-B5DB-8D2B0762B95D}" destId="{8F7806BA-3966-439E-A987-9936F5604356}" srcOrd="1" destOrd="0" presId="urn:microsoft.com/office/officeart/2018/2/layout/IconVerticalSolidList"/>
    <dgm:cxn modelId="{DBBBA2DF-9542-4525-9936-6F538E9C1AED}" type="presParOf" srcId="{039C5B72-0E51-41BF-B5DB-8D2B0762B95D}" destId="{BE1C21BE-6235-4034-A697-D6187CCFE53F}" srcOrd="2" destOrd="0" presId="urn:microsoft.com/office/officeart/2018/2/layout/IconVerticalSolidList"/>
    <dgm:cxn modelId="{1B77409E-3BA6-4ACA-9B0F-AE636BC073AE}" type="presParOf" srcId="{039C5B72-0E51-41BF-B5DB-8D2B0762B95D}" destId="{EF97C299-AEF6-4841-B3F6-97B8D9F1D1CE}" srcOrd="3" destOrd="0" presId="urn:microsoft.com/office/officeart/2018/2/layout/IconVerticalSolidList"/>
    <dgm:cxn modelId="{3048B6D7-A96D-4CF9-AB52-FF58C42EE93A}" type="presParOf" srcId="{EB3AAA37-9F99-4103-B44F-14071A83887D}" destId="{0E646B2A-E424-405E-95B2-AB0F577896AB}" srcOrd="3" destOrd="0" presId="urn:microsoft.com/office/officeart/2018/2/layout/IconVerticalSolidList"/>
    <dgm:cxn modelId="{E105EED4-14D8-4DD8-AEE1-28084DF258A3}" type="presParOf" srcId="{EB3AAA37-9F99-4103-B44F-14071A83887D}" destId="{C72D5385-8625-4B69-AEF1-188731CD3D7D}" srcOrd="4" destOrd="0" presId="urn:microsoft.com/office/officeart/2018/2/layout/IconVerticalSolidList"/>
    <dgm:cxn modelId="{F0C6BF3C-8CCF-48AB-9675-E613A35FB45E}" type="presParOf" srcId="{C72D5385-8625-4B69-AEF1-188731CD3D7D}" destId="{492A46BB-0C12-47C2-A8FC-A2B4BF6044A1}" srcOrd="0" destOrd="0" presId="urn:microsoft.com/office/officeart/2018/2/layout/IconVerticalSolidList"/>
    <dgm:cxn modelId="{79B426F6-F843-445E-BF2B-DD83F242AC5A}" type="presParOf" srcId="{C72D5385-8625-4B69-AEF1-188731CD3D7D}" destId="{9A275AAE-8747-4455-8ED5-A9DE57343AD6}" srcOrd="1" destOrd="0" presId="urn:microsoft.com/office/officeart/2018/2/layout/IconVerticalSolidList"/>
    <dgm:cxn modelId="{1863C5FB-C3EC-405A-B064-D909A35B2C44}" type="presParOf" srcId="{C72D5385-8625-4B69-AEF1-188731CD3D7D}" destId="{F2180E00-AFE0-4A0B-8730-6CD0F779A762}" srcOrd="2" destOrd="0" presId="urn:microsoft.com/office/officeart/2018/2/layout/IconVerticalSolidList"/>
    <dgm:cxn modelId="{B469DE73-9A70-436D-914C-25F4F5728A2A}" type="presParOf" srcId="{C72D5385-8625-4B69-AEF1-188731CD3D7D}" destId="{32978392-1124-4F6F-BBF5-C3C7DE524250}" srcOrd="3" destOrd="0" presId="urn:microsoft.com/office/officeart/2018/2/layout/IconVerticalSolidList"/>
    <dgm:cxn modelId="{228CB790-BDDA-404D-A0EC-90775B582B4A}" type="presParOf" srcId="{EB3AAA37-9F99-4103-B44F-14071A83887D}" destId="{26C3BC38-9D42-4FCD-9890-4031E73B1403}" srcOrd="5" destOrd="0" presId="urn:microsoft.com/office/officeart/2018/2/layout/IconVerticalSolidList"/>
    <dgm:cxn modelId="{DB43A645-2EDB-4BA3-A68F-FCA4709C0EB5}" type="presParOf" srcId="{EB3AAA37-9F99-4103-B44F-14071A83887D}" destId="{C8277583-7B5F-41EF-A01F-C77700724918}" srcOrd="6" destOrd="0" presId="urn:microsoft.com/office/officeart/2018/2/layout/IconVerticalSolidList"/>
    <dgm:cxn modelId="{80C8367C-F946-4C50-93F4-218409B11989}" type="presParOf" srcId="{C8277583-7B5F-41EF-A01F-C77700724918}" destId="{607B4ABA-6347-443C-9891-96F6D8AE9A8D}" srcOrd="0" destOrd="0" presId="urn:microsoft.com/office/officeart/2018/2/layout/IconVerticalSolidList"/>
    <dgm:cxn modelId="{A4EACDAA-478D-4251-8283-168B3304484E}" type="presParOf" srcId="{C8277583-7B5F-41EF-A01F-C77700724918}" destId="{D69AAA25-557A-4112-BF2B-1ED8412A9293}" srcOrd="1" destOrd="0" presId="urn:microsoft.com/office/officeart/2018/2/layout/IconVerticalSolidList"/>
    <dgm:cxn modelId="{A1E57903-1959-4E8C-A3C4-031CB8D8C44F}" type="presParOf" srcId="{C8277583-7B5F-41EF-A01F-C77700724918}" destId="{F14F911D-4DD3-496E-BCDF-DA7392372144}" srcOrd="2" destOrd="0" presId="urn:microsoft.com/office/officeart/2018/2/layout/IconVerticalSolidList"/>
    <dgm:cxn modelId="{74825384-F8DD-4809-8D4D-60608754453E}" type="presParOf" srcId="{C8277583-7B5F-41EF-A01F-C77700724918}" destId="{C29FED70-CAB0-472E-B817-EE0DE38AD615}" srcOrd="3" destOrd="0" presId="urn:microsoft.com/office/officeart/2018/2/layout/IconVerticalSolidList"/>
    <dgm:cxn modelId="{EDC13B3D-5FAC-429F-B16F-7B38DB935240}" type="presParOf" srcId="{EB3AAA37-9F99-4103-B44F-14071A83887D}" destId="{3B46E1EB-D4DC-41F4-A1D8-77D3A08DD3EC}" srcOrd="7" destOrd="0" presId="urn:microsoft.com/office/officeart/2018/2/layout/IconVerticalSolidList"/>
    <dgm:cxn modelId="{49C02513-D76F-44B5-8C87-E016ECD32024}" type="presParOf" srcId="{EB3AAA37-9F99-4103-B44F-14071A83887D}" destId="{6BEC8736-F926-4342-A8F5-7CE244712E75}" srcOrd="8" destOrd="0" presId="urn:microsoft.com/office/officeart/2018/2/layout/IconVerticalSolidList"/>
    <dgm:cxn modelId="{781A528B-0A3B-4064-B97E-C395EE737C54}" type="presParOf" srcId="{6BEC8736-F926-4342-A8F5-7CE244712E75}" destId="{B3EA615E-E2BB-4B26-9303-78CEE0A38EC9}" srcOrd="0" destOrd="0" presId="urn:microsoft.com/office/officeart/2018/2/layout/IconVerticalSolidList"/>
    <dgm:cxn modelId="{6FA1D37D-47BE-431C-8123-C9A8001BA451}" type="presParOf" srcId="{6BEC8736-F926-4342-A8F5-7CE244712E75}" destId="{40EA3E42-B06B-4A7F-8D37-448EE48C9F13}" srcOrd="1" destOrd="0" presId="urn:microsoft.com/office/officeart/2018/2/layout/IconVerticalSolidList"/>
    <dgm:cxn modelId="{452C27EF-7152-426C-9F00-2305FCF25971}" type="presParOf" srcId="{6BEC8736-F926-4342-A8F5-7CE244712E75}" destId="{E1981707-EDA2-4A44-AE82-1DC4CB3BDD89}" srcOrd="2" destOrd="0" presId="urn:microsoft.com/office/officeart/2018/2/layout/IconVerticalSolidList"/>
    <dgm:cxn modelId="{B6A2742C-A64C-4083-A4BD-8399A1E304A4}" type="presParOf" srcId="{6BEC8736-F926-4342-A8F5-7CE244712E75}" destId="{2CC5F86D-B769-436C-9E21-A29C35F32987}" srcOrd="3" destOrd="0" presId="urn:microsoft.com/office/officeart/2018/2/layout/IconVerticalSolidList"/>
    <dgm:cxn modelId="{E5ACFC96-E2A7-41CB-A865-08B1095F742C}" type="presParOf" srcId="{6BEC8736-F926-4342-A8F5-7CE244712E75}" destId="{783D787C-527C-4C40-927F-D89CCC5FBA5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EB5C-9421-498F-B0BA-44884F033715}">
      <dsp:nvSpPr>
        <dsp:cNvPr id="0" name=""/>
        <dsp:cNvSpPr/>
      </dsp:nvSpPr>
      <dsp:spPr>
        <a:xfrm>
          <a:off x="4634649" y="0"/>
          <a:ext cx="1725721" cy="1725897"/>
        </a:xfrm>
        <a:prstGeom prst="circularArrow">
          <a:avLst>
            <a:gd name="adj1" fmla="val 10980"/>
            <a:gd name="adj2" fmla="val 1142322"/>
            <a:gd name="adj3" fmla="val 4500000"/>
            <a:gd name="adj4" fmla="val 10800000"/>
            <a:gd name="adj5" fmla="val 125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E461A-2A45-4000-ABCD-2263042BA416}">
      <dsp:nvSpPr>
        <dsp:cNvPr id="0" name=""/>
        <dsp:cNvSpPr/>
      </dsp:nvSpPr>
      <dsp:spPr>
        <a:xfrm>
          <a:off x="5015661" y="624728"/>
          <a:ext cx="963050" cy="48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Record Time</a:t>
          </a:r>
        </a:p>
      </dsp:txBody>
      <dsp:txXfrm>
        <a:off x="5015661" y="624728"/>
        <a:ext cx="963050" cy="481475"/>
      </dsp:txXfrm>
    </dsp:sp>
    <dsp:sp modelId="{C1E7BCE2-384B-4BD8-A961-72BC72940E0B}">
      <dsp:nvSpPr>
        <dsp:cNvPr id="0" name=""/>
        <dsp:cNvSpPr/>
      </dsp:nvSpPr>
      <dsp:spPr>
        <a:xfrm>
          <a:off x="4155228" y="991784"/>
          <a:ext cx="1725721" cy="1725897"/>
        </a:xfrm>
        <a:prstGeom prst="leftCircularArrow">
          <a:avLst>
            <a:gd name="adj1" fmla="val 10980"/>
            <a:gd name="adj2" fmla="val 1142322"/>
            <a:gd name="adj3" fmla="val 6300000"/>
            <a:gd name="adj4" fmla="val 18900000"/>
            <a:gd name="adj5" fmla="val 125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F015A-70FA-4E7A-8D4B-87FA106440E8}">
      <dsp:nvSpPr>
        <dsp:cNvPr id="0" name=""/>
        <dsp:cNvSpPr/>
      </dsp:nvSpPr>
      <dsp:spPr>
        <a:xfrm>
          <a:off x="4534298" y="1618343"/>
          <a:ext cx="963050" cy="48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Calculate Earnings</a:t>
          </a:r>
        </a:p>
      </dsp:txBody>
      <dsp:txXfrm>
        <a:off x="4534298" y="1618343"/>
        <a:ext cx="963050" cy="481475"/>
      </dsp:txXfrm>
    </dsp:sp>
    <dsp:sp modelId="{90AB9EBC-A2BF-4450-9D50-0D44C78F6735}">
      <dsp:nvSpPr>
        <dsp:cNvPr id="0" name=""/>
        <dsp:cNvSpPr/>
      </dsp:nvSpPr>
      <dsp:spPr>
        <a:xfrm>
          <a:off x="4634649" y="1987230"/>
          <a:ext cx="1725721" cy="1725897"/>
        </a:xfrm>
        <a:prstGeom prst="circularArrow">
          <a:avLst>
            <a:gd name="adj1" fmla="val 10980"/>
            <a:gd name="adj2" fmla="val 1142322"/>
            <a:gd name="adj3" fmla="val 4500000"/>
            <a:gd name="adj4" fmla="val 13500000"/>
            <a:gd name="adj5" fmla="val 125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E68B8-C3F0-4F65-8279-136E9A7968B5}">
      <dsp:nvSpPr>
        <dsp:cNvPr id="0" name=""/>
        <dsp:cNvSpPr/>
      </dsp:nvSpPr>
      <dsp:spPr>
        <a:xfrm>
          <a:off x="5015661" y="2611958"/>
          <a:ext cx="963050" cy="48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Authorize Pay</a:t>
          </a:r>
        </a:p>
      </dsp:txBody>
      <dsp:txXfrm>
        <a:off x="5015661" y="2611958"/>
        <a:ext cx="963050" cy="481475"/>
      </dsp:txXfrm>
    </dsp:sp>
    <dsp:sp modelId="{1C0B6FFB-9FD7-4150-B9CE-049E83D01F52}">
      <dsp:nvSpPr>
        <dsp:cNvPr id="0" name=""/>
        <dsp:cNvSpPr/>
      </dsp:nvSpPr>
      <dsp:spPr>
        <a:xfrm>
          <a:off x="4278240" y="3093434"/>
          <a:ext cx="1482612" cy="1483328"/>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64041-9199-482F-8277-EDD04957FE65}">
      <dsp:nvSpPr>
        <dsp:cNvPr id="0" name=""/>
        <dsp:cNvSpPr/>
      </dsp:nvSpPr>
      <dsp:spPr>
        <a:xfrm>
          <a:off x="4534298" y="3605573"/>
          <a:ext cx="963050" cy="48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Store Records</a:t>
          </a:r>
        </a:p>
      </dsp:txBody>
      <dsp:txXfrm>
        <a:off x="4534298" y="3605573"/>
        <a:ext cx="963050" cy="481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E2478-9F35-47FA-A240-F2D654E21B30}">
      <dsp:nvSpPr>
        <dsp:cNvPr id="0" name=""/>
        <dsp:cNvSpPr/>
      </dsp:nvSpPr>
      <dsp:spPr>
        <a:xfrm>
          <a:off x="0" y="5530"/>
          <a:ext cx="10104120" cy="7027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F6DF7-85FA-4A52-9C51-F5DE63821826}">
      <dsp:nvSpPr>
        <dsp:cNvPr id="0" name=""/>
        <dsp:cNvSpPr/>
      </dsp:nvSpPr>
      <dsp:spPr>
        <a:xfrm>
          <a:off x="212581" y="163649"/>
          <a:ext cx="386888" cy="3865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ACD60-3724-4E68-A2A7-7ED7C18B5FC5}">
      <dsp:nvSpPr>
        <dsp:cNvPr id="0" name=""/>
        <dsp:cNvSpPr/>
      </dsp:nvSpPr>
      <dsp:spPr>
        <a:xfrm>
          <a:off x="812050" y="5530"/>
          <a:ext cx="9279563" cy="72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98" tIns="76698" rIns="76698" bIns="7669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cs typeface="Calibri" panose="020F0502020204030204" pitchFamily="34" charset="0"/>
            </a:rPr>
            <a:t>Review Organizational Chart and Individual Job Descriptions</a:t>
          </a:r>
        </a:p>
      </dsp:txBody>
      <dsp:txXfrm>
        <a:off x="812050" y="5530"/>
        <a:ext cx="9279563" cy="724708"/>
      </dsp:txXfrm>
    </dsp:sp>
    <dsp:sp modelId="{6CEB0C30-AEE1-47C0-B05C-A492303D6F0F}">
      <dsp:nvSpPr>
        <dsp:cNvPr id="0" name=""/>
        <dsp:cNvSpPr/>
      </dsp:nvSpPr>
      <dsp:spPr>
        <a:xfrm>
          <a:off x="0" y="911416"/>
          <a:ext cx="10104120" cy="7027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806BA-3966-439E-A987-9936F5604356}">
      <dsp:nvSpPr>
        <dsp:cNvPr id="0" name=""/>
        <dsp:cNvSpPr/>
      </dsp:nvSpPr>
      <dsp:spPr>
        <a:xfrm>
          <a:off x="212581" y="1069534"/>
          <a:ext cx="386888" cy="3865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7C299-AEF6-4841-B3F6-97B8D9F1D1CE}">
      <dsp:nvSpPr>
        <dsp:cNvPr id="0" name=""/>
        <dsp:cNvSpPr/>
      </dsp:nvSpPr>
      <dsp:spPr>
        <a:xfrm>
          <a:off x="812050" y="911416"/>
          <a:ext cx="9279563" cy="72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98" tIns="76698" rIns="76698" bIns="7669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ea typeface="+mn-ea"/>
              <a:cs typeface="Calibri" panose="020F0502020204030204" pitchFamily="34" charset="0"/>
            </a:rPr>
            <a:t>Review Departmental Processes and Approval Authority and ensure that appropriate personnel are assigned.</a:t>
          </a:r>
        </a:p>
      </dsp:txBody>
      <dsp:txXfrm>
        <a:off x="812050" y="911416"/>
        <a:ext cx="9279563" cy="724708"/>
      </dsp:txXfrm>
    </dsp:sp>
    <dsp:sp modelId="{492A46BB-0C12-47C2-A8FC-A2B4BF6044A1}">
      <dsp:nvSpPr>
        <dsp:cNvPr id="0" name=""/>
        <dsp:cNvSpPr/>
      </dsp:nvSpPr>
      <dsp:spPr>
        <a:xfrm>
          <a:off x="0" y="1817301"/>
          <a:ext cx="10104120" cy="7027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75AAE-8747-4455-8ED5-A9DE57343AD6}">
      <dsp:nvSpPr>
        <dsp:cNvPr id="0" name=""/>
        <dsp:cNvSpPr/>
      </dsp:nvSpPr>
      <dsp:spPr>
        <a:xfrm>
          <a:off x="212581" y="1975419"/>
          <a:ext cx="386888" cy="3865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78392-1124-4F6F-BBF5-C3C7DE524250}">
      <dsp:nvSpPr>
        <dsp:cNvPr id="0" name=""/>
        <dsp:cNvSpPr/>
      </dsp:nvSpPr>
      <dsp:spPr>
        <a:xfrm>
          <a:off x="812050" y="1817301"/>
          <a:ext cx="9279563" cy="72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98" tIns="76698" rIns="76698" bIns="7669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cs typeface="Calibri" panose="020F0502020204030204" pitchFamily="34" charset="0"/>
            </a:rPr>
            <a:t>Telecommuting and Confidentiality Agreements </a:t>
          </a:r>
        </a:p>
      </dsp:txBody>
      <dsp:txXfrm>
        <a:off x="812050" y="1817301"/>
        <a:ext cx="9279563" cy="724708"/>
      </dsp:txXfrm>
    </dsp:sp>
    <dsp:sp modelId="{607B4ABA-6347-443C-9891-96F6D8AE9A8D}">
      <dsp:nvSpPr>
        <dsp:cNvPr id="0" name=""/>
        <dsp:cNvSpPr/>
      </dsp:nvSpPr>
      <dsp:spPr>
        <a:xfrm>
          <a:off x="0" y="2723186"/>
          <a:ext cx="10104120" cy="7027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AAA25-557A-4112-BF2B-1ED8412A9293}">
      <dsp:nvSpPr>
        <dsp:cNvPr id="0" name=""/>
        <dsp:cNvSpPr/>
      </dsp:nvSpPr>
      <dsp:spPr>
        <a:xfrm>
          <a:off x="212581" y="2881304"/>
          <a:ext cx="386888" cy="3865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9FED70-CAB0-472E-B817-EE0DE38AD615}">
      <dsp:nvSpPr>
        <dsp:cNvPr id="0" name=""/>
        <dsp:cNvSpPr/>
      </dsp:nvSpPr>
      <dsp:spPr>
        <a:xfrm>
          <a:off x="812050" y="2723186"/>
          <a:ext cx="9279563" cy="72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98" tIns="76698" rIns="76698" bIns="7669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cs typeface="Calibri" panose="020F0502020204030204" pitchFamily="34" charset="0"/>
            </a:rPr>
            <a:t>Inventory of Assets  (equipment, cash equivalents, etc.)</a:t>
          </a:r>
        </a:p>
      </dsp:txBody>
      <dsp:txXfrm>
        <a:off x="812050" y="2723186"/>
        <a:ext cx="9279563" cy="724708"/>
      </dsp:txXfrm>
    </dsp:sp>
    <dsp:sp modelId="{B3EA615E-E2BB-4B26-9303-78CEE0A38EC9}">
      <dsp:nvSpPr>
        <dsp:cNvPr id="0" name=""/>
        <dsp:cNvSpPr/>
      </dsp:nvSpPr>
      <dsp:spPr>
        <a:xfrm>
          <a:off x="0" y="3629071"/>
          <a:ext cx="10104120" cy="70274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A3E42-B06B-4A7F-8D37-448EE48C9F13}">
      <dsp:nvSpPr>
        <dsp:cNvPr id="0" name=""/>
        <dsp:cNvSpPr/>
      </dsp:nvSpPr>
      <dsp:spPr>
        <a:xfrm>
          <a:off x="212581" y="3787190"/>
          <a:ext cx="386888" cy="3865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5F86D-B769-436C-9E21-A29C35F32987}">
      <dsp:nvSpPr>
        <dsp:cNvPr id="0" name=""/>
        <dsp:cNvSpPr/>
      </dsp:nvSpPr>
      <dsp:spPr>
        <a:xfrm>
          <a:off x="812050" y="3629071"/>
          <a:ext cx="4546854" cy="72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98" tIns="76698" rIns="76698" bIns="76698"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Calibri" panose="020F0502020204030204" pitchFamily="34" charset="0"/>
              <a:cs typeface="Calibri" panose="020F0502020204030204" pitchFamily="34" charset="0"/>
            </a:rPr>
            <a:t>Cyber Security coverage and firewalls</a:t>
          </a:r>
        </a:p>
      </dsp:txBody>
      <dsp:txXfrm>
        <a:off x="812050" y="3629071"/>
        <a:ext cx="4546854" cy="724708"/>
      </dsp:txXfrm>
    </dsp:sp>
    <dsp:sp modelId="{783D787C-527C-4C40-927F-D89CCC5FBA5D}">
      <dsp:nvSpPr>
        <dsp:cNvPr id="0" name=""/>
        <dsp:cNvSpPr/>
      </dsp:nvSpPr>
      <dsp:spPr>
        <a:xfrm>
          <a:off x="5358904" y="3629071"/>
          <a:ext cx="4732709" cy="72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98" tIns="76698" rIns="76698" bIns="76698" numCol="1" spcCol="1270" anchor="ctr" anchorCtr="0">
          <a:noAutofit/>
        </a:bodyPr>
        <a:lstStyle/>
        <a:p>
          <a:pPr marL="0" lvl="0" indent="0" algn="l" defTabSz="800100">
            <a:lnSpc>
              <a:spcPct val="100000"/>
            </a:lnSpc>
            <a:spcBef>
              <a:spcPct val="0"/>
            </a:spcBef>
            <a:spcAft>
              <a:spcPct val="35000"/>
            </a:spcAft>
            <a:buNone/>
          </a:pPr>
          <a:r>
            <a:rPr lang="en-US" sz="1800" b="1" u="sng" kern="1200" dirty="0">
              <a:hlinkClick xmlns:r="http://schemas.openxmlformats.org/officeDocument/2006/relationships" r:id="rId11">
                <a:extLst>
                  <a:ext uri="{A12FA001-AC4F-418D-AE19-62706E023703}">
                    <ahyp:hlinkClr xmlns:ahyp="http://schemas.microsoft.com/office/drawing/2018/hyperlinkcolor" val="tx"/>
                  </a:ext>
                </a:extLst>
              </a:hlinkClick>
            </a:rPr>
            <a:t>Phishing Attacks Soar 220% During COVID-19 Peak as Cybercriminal Opportunism Intensifies</a:t>
          </a:r>
          <a:endParaRPr lang="en-US" sz="1800" b="1" u="sng" kern="1200" dirty="0"/>
        </a:p>
      </dsp:txBody>
      <dsp:txXfrm>
        <a:off x="5358904" y="3629071"/>
        <a:ext cx="4732709" cy="72470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8D79D-787D-423F-B243-56C9D4E19FB2}" type="datetimeFigureOut">
              <a:rPr lang="en-US" smtClean="0"/>
              <a:t>11/18/2024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1EDA0-9D9F-43FC-AAC8-169467B76D99}" type="slidenum">
              <a:rPr lang="en-US" smtClean="0"/>
              <a:t>‹#›</a:t>
            </a:fld>
            <a:endParaRPr lang="en-US" dirty="0"/>
          </a:p>
        </p:txBody>
      </p:sp>
    </p:spTree>
    <p:extLst>
      <p:ext uri="{BB962C8B-B14F-4D97-AF65-F5344CB8AC3E}">
        <p14:creationId xmlns:p14="http://schemas.microsoft.com/office/powerpoint/2010/main" val="26869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1</a:t>
            </a:fld>
            <a:endParaRPr lang="en-US" dirty="0"/>
          </a:p>
        </p:txBody>
      </p:sp>
    </p:spTree>
    <p:extLst>
      <p:ext uri="{BB962C8B-B14F-4D97-AF65-F5344CB8AC3E}">
        <p14:creationId xmlns:p14="http://schemas.microsoft.com/office/powerpoint/2010/main" val="196842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2</a:t>
            </a:fld>
            <a:endParaRPr lang="en-US" dirty="0"/>
          </a:p>
        </p:txBody>
      </p:sp>
    </p:spTree>
    <p:extLst>
      <p:ext uri="{BB962C8B-B14F-4D97-AF65-F5344CB8AC3E}">
        <p14:creationId xmlns:p14="http://schemas.microsoft.com/office/powerpoint/2010/main" val="223903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A7987C8B-FA66-440C-BD7B-7705FFC6B726}" type="slidenum">
              <a:rPr lang="en-US" smtClean="0"/>
              <a:t>3</a:t>
            </a:fld>
            <a:endParaRPr lang="en-US" dirty="0"/>
          </a:p>
        </p:txBody>
      </p:sp>
    </p:spTree>
    <p:extLst>
      <p:ext uri="{BB962C8B-B14F-4D97-AF65-F5344CB8AC3E}">
        <p14:creationId xmlns:p14="http://schemas.microsoft.com/office/powerpoint/2010/main" val="127204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4</a:t>
            </a:fld>
            <a:endParaRPr lang="en-US" dirty="0"/>
          </a:p>
        </p:txBody>
      </p:sp>
    </p:spTree>
    <p:extLst>
      <p:ext uri="{BB962C8B-B14F-4D97-AF65-F5344CB8AC3E}">
        <p14:creationId xmlns:p14="http://schemas.microsoft.com/office/powerpoint/2010/main" val="306340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5</a:t>
            </a:fld>
            <a:endParaRPr lang="en-US" dirty="0"/>
          </a:p>
        </p:txBody>
      </p:sp>
    </p:spTree>
    <p:extLst>
      <p:ext uri="{BB962C8B-B14F-4D97-AF65-F5344CB8AC3E}">
        <p14:creationId xmlns:p14="http://schemas.microsoft.com/office/powerpoint/2010/main" val="254189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22</a:t>
            </a:fld>
            <a:endParaRPr lang="en-US" dirty="0"/>
          </a:p>
        </p:txBody>
      </p:sp>
    </p:spTree>
    <p:extLst>
      <p:ext uri="{BB962C8B-B14F-4D97-AF65-F5344CB8AC3E}">
        <p14:creationId xmlns:p14="http://schemas.microsoft.com/office/powerpoint/2010/main" val="117161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59</a:t>
            </a:fld>
            <a:endParaRPr lang="en-US" dirty="0"/>
          </a:p>
        </p:txBody>
      </p:sp>
    </p:spTree>
    <p:extLst>
      <p:ext uri="{BB962C8B-B14F-4D97-AF65-F5344CB8AC3E}">
        <p14:creationId xmlns:p14="http://schemas.microsoft.com/office/powerpoint/2010/main" val="2872181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51be23ffaf_0_10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251be23ffaf_0_1010:notes"/>
          <p:cNvSpPr txBox="1">
            <a:spLocks noGrp="1"/>
          </p:cNvSpPr>
          <p:nvPr>
            <p:ph type="body" idx="1"/>
          </p:nvPr>
        </p:nvSpPr>
        <p:spPr>
          <a:xfrm>
            <a:off x="685800" y="4400551"/>
            <a:ext cx="5486400" cy="3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3" name="Google Shape;1083;g251be23ffaf_0_10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60</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1EDA0-9D9F-43FC-AAC8-169467B76D99}" type="slidenum">
              <a:rPr lang="en-US" smtClean="0"/>
              <a:t>61</a:t>
            </a:fld>
            <a:endParaRPr lang="en-US" dirty="0"/>
          </a:p>
        </p:txBody>
      </p:sp>
    </p:spTree>
    <p:extLst>
      <p:ext uri="{BB962C8B-B14F-4D97-AF65-F5344CB8AC3E}">
        <p14:creationId xmlns:p14="http://schemas.microsoft.com/office/powerpoint/2010/main" val="2316020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675F-51AA-C642-8B83-8163734C36DA}"/>
              </a:ext>
            </a:extLst>
          </p:cNvPr>
          <p:cNvSpPr>
            <a:spLocks noGrp="1"/>
          </p:cNvSpPr>
          <p:nvPr>
            <p:ph type="title"/>
          </p:nvPr>
        </p:nvSpPr>
        <p:spPr>
          <a:xfrm>
            <a:off x="2227435" y="3608942"/>
            <a:ext cx="7737127" cy="1008063"/>
          </a:xfrm>
        </p:spPr>
        <p:txBody>
          <a:bodyPr>
            <a:normAutofit/>
          </a:bodyPr>
          <a:lstStyle>
            <a:lvl1pPr algn="ctr">
              <a:defRPr sz="4000" b="0"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pic>
        <p:nvPicPr>
          <p:cNvPr id="5" name="Picture 4" descr="Next Level Now Logo&#10;">
            <a:extLst>
              <a:ext uri="{FF2B5EF4-FFF2-40B4-BE49-F238E27FC236}">
                <a16:creationId xmlns:a16="http://schemas.microsoft.com/office/drawing/2014/main" id="{BECD197A-9A28-672F-E7CA-C7856DB6EE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45732" y="348525"/>
            <a:ext cx="2900534" cy="2900534"/>
          </a:xfrm>
          <a:prstGeom prst="rect">
            <a:avLst/>
          </a:prstGeom>
        </p:spPr>
      </p:pic>
      <p:sp>
        <p:nvSpPr>
          <p:cNvPr id="7" name="Content Placeholder 6">
            <a:extLst>
              <a:ext uri="{FF2B5EF4-FFF2-40B4-BE49-F238E27FC236}">
                <a16:creationId xmlns:a16="http://schemas.microsoft.com/office/drawing/2014/main" id="{5B73F764-6EE9-70A6-DA41-4A4BC3F9037B}"/>
              </a:ext>
            </a:extLst>
          </p:cNvPr>
          <p:cNvSpPr>
            <a:spLocks noGrp="1"/>
          </p:cNvSpPr>
          <p:nvPr>
            <p:ph sz="quarter" idx="10"/>
          </p:nvPr>
        </p:nvSpPr>
        <p:spPr>
          <a:xfrm>
            <a:off x="3071813" y="4616450"/>
            <a:ext cx="5619750" cy="131445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95461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afal title page_simple">
    <p:spTree>
      <p:nvGrpSpPr>
        <p:cNvPr id="1" name=""/>
        <p:cNvGrpSpPr/>
        <p:nvPr/>
      </p:nvGrpSpPr>
      <p:grpSpPr>
        <a:xfrm>
          <a:off x="0" y="0"/>
          <a:ext cx="0" cy="0"/>
          <a:chOff x="0" y="0"/>
          <a:chExt cx="0" cy="0"/>
        </a:xfrm>
      </p:grpSpPr>
      <p:sp>
        <p:nvSpPr>
          <p:cNvPr id="6" name="Rectangle 15"/>
          <p:cNvSpPr>
            <a:spLocks noGrp="1" noChangeArrowheads="1"/>
          </p:cNvSpPr>
          <p:nvPr>
            <p:ph type="subTitle" sz="quarter" idx="1"/>
          </p:nvPr>
        </p:nvSpPr>
        <p:spPr>
          <a:xfrm>
            <a:off x="3556000" y="3962401"/>
            <a:ext cx="5384799" cy="286232"/>
          </a:xfrm>
          <a:prstGeom prst="rect">
            <a:avLst/>
          </a:prstGeom>
        </p:spPr>
        <p:txBody>
          <a:bodyPr>
            <a:spAutoFit/>
          </a:bodyPr>
          <a:lstStyle>
            <a:lvl1pPr marL="0" indent="0" algn="ctr">
              <a:buFontTx/>
              <a:buNone/>
              <a:defRPr sz="1400" i="1">
                <a:solidFill>
                  <a:schemeClr val="bg1">
                    <a:lumMod val="50000"/>
                  </a:schemeClr>
                </a:solidFill>
                <a:latin typeface="Arial" pitchFamily="34" charset="0"/>
                <a:cs typeface="Arial" pitchFamily="34" charset="0"/>
              </a:defRPr>
            </a:lvl1pPr>
          </a:lstStyle>
          <a:p>
            <a:r>
              <a:rPr lang="en-US"/>
              <a:t>Click to edit Master subtitle style</a:t>
            </a:r>
          </a:p>
        </p:txBody>
      </p:sp>
      <p:sp>
        <p:nvSpPr>
          <p:cNvPr id="7" name="Rectangle 16"/>
          <p:cNvSpPr>
            <a:spLocks noGrp="1" noChangeArrowheads="1"/>
          </p:cNvSpPr>
          <p:nvPr>
            <p:ph type="ctrTitle" sz="quarter"/>
          </p:nvPr>
        </p:nvSpPr>
        <p:spPr>
          <a:xfrm>
            <a:off x="2540000" y="3295067"/>
            <a:ext cx="7315200" cy="424732"/>
          </a:xfrm>
          <a:prstGeom prst="rect">
            <a:avLst/>
          </a:prstGeom>
        </p:spPr>
        <p:txBody>
          <a:bodyPr wrap="square" tIns="45720" bIns="45720">
            <a:spAutoFit/>
          </a:bodyPr>
          <a:lstStyle>
            <a:lvl1pPr algn="ctr">
              <a:defRPr sz="2400" b="1">
                <a:solidFill>
                  <a:schemeClr val="bg1">
                    <a:lumMod val="50000"/>
                  </a:schemeClr>
                </a:solidFill>
                <a:latin typeface="Arial" pitchFamily="34" charset="0"/>
                <a:cs typeface="Arial" pitchFamily="34" charset="0"/>
              </a:defRPr>
            </a:lvl1pPr>
          </a:lstStyle>
          <a:p>
            <a:r>
              <a:rPr lang="en-US"/>
              <a:t>Click to edit Master title style</a:t>
            </a:r>
          </a:p>
        </p:txBody>
      </p:sp>
      <p:sp>
        <p:nvSpPr>
          <p:cNvPr id="8" name="Text Placeholder 2"/>
          <p:cNvSpPr>
            <a:spLocks noGrp="1"/>
          </p:cNvSpPr>
          <p:nvPr>
            <p:ph type="body" sz="quarter" idx="10"/>
          </p:nvPr>
        </p:nvSpPr>
        <p:spPr>
          <a:xfrm>
            <a:off x="3556000" y="4495801"/>
            <a:ext cx="5384800" cy="258532"/>
          </a:xfrm>
          <a:prstGeom prst="rect">
            <a:avLst/>
          </a:prstGeom>
        </p:spPr>
        <p:txBody>
          <a:bodyPr>
            <a:spAutoFit/>
          </a:bodyPr>
          <a:lstStyle>
            <a:lvl1pPr marL="0" indent="0" algn="ctr">
              <a:buNone/>
              <a:defRPr sz="1200" i="0">
                <a:solidFill>
                  <a:schemeClr val="bg1">
                    <a:lumMod val="50000"/>
                  </a:schemeClr>
                </a:solidFill>
                <a:latin typeface="Arial" pitchFamily="34" charset="0"/>
                <a:cs typeface="Arial" pitchFamily="34" charset="0"/>
              </a:defRPr>
            </a:lvl1pPr>
            <a:lvl2pPr>
              <a:defRPr sz="1600" i="1">
                <a:solidFill>
                  <a:schemeClr val="bg1"/>
                </a:solidFill>
                <a:latin typeface="Arial" pitchFamily="34" charset="0"/>
                <a:cs typeface="Arial" pitchFamily="34" charset="0"/>
              </a:defRPr>
            </a:lvl2pPr>
            <a:lvl3pPr>
              <a:defRPr sz="1600" i="1">
                <a:solidFill>
                  <a:schemeClr val="bg1"/>
                </a:solidFill>
                <a:latin typeface="Arial" pitchFamily="34" charset="0"/>
                <a:cs typeface="Arial" pitchFamily="34" charset="0"/>
              </a:defRPr>
            </a:lvl3pPr>
            <a:lvl4pPr>
              <a:defRPr sz="1600" i="1">
                <a:solidFill>
                  <a:schemeClr val="bg1"/>
                </a:solidFill>
                <a:latin typeface="Arial" pitchFamily="34" charset="0"/>
                <a:cs typeface="Arial" pitchFamily="34" charset="0"/>
              </a:defRPr>
            </a:lvl4pPr>
            <a:lvl5pPr>
              <a:defRPr sz="1600" i="1">
                <a:solidFill>
                  <a:schemeClr val="bg1"/>
                </a:solidFill>
                <a:latin typeface="Arial" pitchFamily="34" charset="0"/>
                <a:cs typeface="Arial" pitchFamily="34" charset="0"/>
              </a:defRPr>
            </a:lvl5pPr>
          </a:lstStyle>
          <a:p>
            <a:pPr lvl="0"/>
            <a:r>
              <a:rPr lang="en-US"/>
              <a:t>Click to edit Master text styles</a:t>
            </a:r>
          </a:p>
        </p:txBody>
      </p:sp>
      <p:pic>
        <p:nvPicPr>
          <p:cNvPr id="9" name="Picture 8" descr="Safal Partner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2179" y="1414565"/>
            <a:ext cx="5067643" cy="1520293"/>
          </a:xfrm>
          <a:prstGeom prst="rect">
            <a:avLst/>
          </a:prstGeom>
        </p:spPr>
      </p:pic>
    </p:spTree>
    <p:extLst>
      <p:ext uri="{BB962C8B-B14F-4D97-AF65-F5344CB8AC3E}">
        <p14:creationId xmlns:p14="http://schemas.microsoft.com/office/powerpoint/2010/main" val="96904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9"/>
        <p:cNvGrpSpPr/>
        <p:nvPr/>
      </p:nvGrpSpPr>
      <p:grpSpPr>
        <a:xfrm>
          <a:off x="0" y="0"/>
          <a:ext cx="0" cy="0"/>
          <a:chOff x="0" y="0"/>
          <a:chExt cx="0" cy="0"/>
        </a:xfrm>
      </p:grpSpPr>
      <p:sp>
        <p:nvSpPr>
          <p:cNvPr id="50" name="Google Shape;50;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51" name="Google Shape;51;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16328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675F-51AA-C642-8B83-8163734C36DA}"/>
              </a:ext>
            </a:extLst>
          </p:cNvPr>
          <p:cNvSpPr>
            <a:spLocks noGrp="1"/>
          </p:cNvSpPr>
          <p:nvPr>
            <p:ph type="title"/>
          </p:nvPr>
        </p:nvSpPr>
        <p:spPr>
          <a:xfrm>
            <a:off x="2227435" y="3608942"/>
            <a:ext cx="7737127" cy="1008063"/>
          </a:xfrm>
        </p:spPr>
        <p:txBody>
          <a:bodyPr>
            <a:normAutofit/>
          </a:bodyPr>
          <a:lstStyle>
            <a:lvl1pPr algn="ctr">
              <a:defRPr sz="4000" b="0"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5" name="Picture 4" descr="Next Level Now Logo&#10;">
            <a:extLst>
              <a:ext uri="{FF2B5EF4-FFF2-40B4-BE49-F238E27FC236}">
                <a16:creationId xmlns:a16="http://schemas.microsoft.com/office/drawing/2014/main" id="{BECD197A-9A28-672F-E7CA-C7856DB6EE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45732" y="348525"/>
            <a:ext cx="2900534" cy="2900534"/>
          </a:xfrm>
          <a:prstGeom prst="rect">
            <a:avLst/>
          </a:prstGeom>
        </p:spPr>
      </p:pic>
      <p:sp>
        <p:nvSpPr>
          <p:cNvPr id="9" name="Text Placeholder 8">
            <a:extLst>
              <a:ext uri="{FF2B5EF4-FFF2-40B4-BE49-F238E27FC236}">
                <a16:creationId xmlns:a16="http://schemas.microsoft.com/office/drawing/2014/main" id="{D2453D57-9821-561E-4C67-7752D6665C84}"/>
              </a:ext>
            </a:extLst>
          </p:cNvPr>
          <p:cNvSpPr>
            <a:spLocks noGrp="1"/>
          </p:cNvSpPr>
          <p:nvPr>
            <p:ph type="body" sz="quarter" idx="10"/>
          </p:nvPr>
        </p:nvSpPr>
        <p:spPr>
          <a:xfrm>
            <a:off x="4879975" y="5062538"/>
            <a:ext cx="4695825" cy="498475"/>
          </a:xfrm>
        </p:spPr>
        <p:txBody>
          <a:bodyPr/>
          <a:lstStyle>
            <a:lvl1pPr marL="0" indent="0">
              <a:buNone/>
              <a:defRPr/>
            </a:lvl1pPr>
          </a:lstStyle>
          <a:p>
            <a:pPr lvl="0"/>
            <a:endParaRPr lang="en-US"/>
          </a:p>
        </p:txBody>
      </p:sp>
    </p:spTree>
    <p:extLst>
      <p:ext uri="{BB962C8B-B14F-4D97-AF65-F5344CB8AC3E}">
        <p14:creationId xmlns:p14="http://schemas.microsoft.com/office/powerpoint/2010/main" val="199380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92006987-F287-486F-3A54-A27EA87B4468}"/>
              </a:ext>
            </a:extLst>
          </p:cNvPr>
          <p:cNvSpPr>
            <a:spLocks noGrp="1"/>
          </p:cNvSpPr>
          <p:nvPr>
            <p:ph type="body" sz="quarter" idx="4294967295"/>
          </p:nvPr>
        </p:nvSpPr>
        <p:spPr>
          <a:xfrm>
            <a:off x="790575" y="654050"/>
            <a:ext cx="10712803" cy="4560888"/>
          </a:xfrm>
          <a:prstGeom prst="rect">
            <a:avLst/>
          </a:prstGeom>
        </p:spPr>
        <p:txBody>
          <a:bodyPr/>
          <a:lstStyle/>
          <a:p>
            <a:pPr marL="0" indent="0">
              <a:buNone/>
            </a:pPr>
            <a:endParaRPr lang="en-US"/>
          </a:p>
        </p:txBody>
      </p:sp>
      <p:sp>
        <p:nvSpPr>
          <p:cNvPr id="2" name="Slide Number Placeholder 5">
            <a:extLst>
              <a:ext uri="{FF2B5EF4-FFF2-40B4-BE49-F238E27FC236}">
                <a16:creationId xmlns:a16="http://schemas.microsoft.com/office/drawing/2014/main" id="{842369FE-8E0D-0463-ECC9-E4FB226D8D0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dirty="0"/>
          </a:p>
        </p:txBody>
      </p:sp>
    </p:spTree>
    <p:custDataLst>
      <p:tags r:id="rId1"/>
    </p:custDataLst>
    <p:extLst>
      <p:ext uri="{BB962C8B-B14F-4D97-AF65-F5344CB8AC3E}">
        <p14:creationId xmlns:p14="http://schemas.microsoft.com/office/powerpoint/2010/main" val="3618070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esenters / Moderators (3)">
  <p:cSld name="Presenters / Moderators (3)">
    <p:spTree>
      <p:nvGrpSpPr>
        <p:cNvPr id="1" name="Shape 180"/>
        <p:cNvGrpSpPr/>
        <p:nvPr/>
      </p:nvGrpSpPr>
      <p:grpSpPr>
        <a:xfrm>
          <a:off x="0" y="0"/>
          <a:ext cx="0" cy="0"/>
          <a:chOff x="0" y="0"/>
          <a:chExt cx="0" cy="0"/>
        </a:xfrm>
      </p:grpSpPr>
      <p:pic>
        <p:nvPicPr>
          <p:cNvPr id="181" name="Google Shape;181;p41"/>
          <p:cNvPicPr preferRelativeResize="0"/>
          <p:nvPr/>
        </p:nvPicPr>
        <p:blipFill rotWithShape="1">
          <a:blip r:embed="rId2">
            <a:alphaModFix/>
          </a:blip>
          <a:srcRect/>
          <a:stretch/>
        </p:blipFill>
        <p:spPr>
          <a:xfrm>
            <a:off x="0" y="210800"/>
            <a:ext cx="457200" cy="457200"/>
          </a:xfrm>
          <a:prstGeom prst="rect">
            <a:avLst/>
          </a:prstGeom>
          <a:noFill/>
          <a:ln>
            <a:noFill/>
          </a:ln>
        </p:spPr>
      </p:pic>
      <p:sp>
        <p:nvSpPr>
          <p:cNvPr id="182" name="Google Shape;182;p41"/>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dirty="0"/>
          </a:p>
        </p:txBody>
      </p:sp>
      <p:sp>
        <p:nvSpPr>
          <p:cNvPr id="183" name="Google Shape;183;p41"/>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1"/>
          <p:cNvSpPr>
            <a:spLocks noGrp="1"/>
          </p:cNvSpPr>
          <p:nvPr>
            <p:ph type="pic" idx="2"/>
          </p:nvPr>
        </p:nvSpPr>
        <p:spPr>
          <a:xfrm>
            <a:off x="961748" y="1272152"/>
            <a:ext cx="2133600" cy="2133600"/>
          </a:xfrm>
          <a:prstGeom prst="round2DiagRect">
            <a:avLst>
              <a:gd name="adj1" fmla="val 16667"/>
              <a:gd name="adj2" fmla="val 0"/>
            </a:avLst>
          </a:prstGeom>
          <a:solidFill>
            <a:srgbClr val="F3F4F4"/>
          </a:solidFill>
          <a:ln w="9525" cap="flat" cmpd="sng">
            <a:solidFill>
              <a:schemeClr val="accent4"/>
            </a:solidFill>
            <a:prstDash val="solid"/>
            <a:round/>
            <a:headEnd type="none" w="sm" len="sm"/>
            <a:tailEnd type="none" w="sm" len="sm"/>
          </a:ln>
        </p:spPr>
      </p:sp>
      <p:sp>
        <p:nvSpPr>
          <p:cNvPr id="185" name="Google Shape;185;p41"/>
          <p:cNvSpPr txBox="1">
            <a:spLocks noGrp="1"/>
          </p:cNvSpPr>
          <p:nvPr>
            <p:ph type="body" idx="1"/>
          </p:nvPr>
        </p:nvSpPr>
        <p:spPr>
          <a:xfrm>
            <a:off x="423268" y="3874554"/>
            <a:ext cx="3566160" cy="2201789"/>
          </a:xfrm>
          <a:prstGeom prst="rect">
            <a:avLst/>
          </a:prstGeom>
          <a:noFill/>
          <a:ln>
            <a:noFill/>
          </a:ln>
        </p:spPr>
        <p:txBody>
          <a:bodyPr spcFirstLastPara="1" wrap="square" lIns="91425" tIns="45700" rIns="91425" bIns="45700" anchor="ctr" anchorCtr="0">
            <a:noAutofit/>
          </a:bodyPr>
          <a:lstStyle>
            <a:lvl1pPr marL="457200" lvl="0" indent="-228600" algn="l">
              <a:lnSpc>
                <a:spcPct val="95000"/>
              </a:lnSpc>
              <a:spcBef>
                <a:spcPts val="3000"/>
              </a:spcBef>
              <a:spcAft>
                <a:spcPts val="0"/>
              </a:spcAft>
              <a:buSzPts val="2400"/>
              <a:buFont typeface="Calibri"/>
              <a:buNone/>
              <a:defRPr sz="2400"/>
            </a:lvl1pPr>
            <a:lvl2pPr marL="914400" lvl="1" indent="-228600" algn="l">
              <a:lnSpc>
                <a:spcPct val="95000"/>
              </a:lnSpc>
              <a:spcBef>
                <a:spcPts val="400"/>
              </a:spcBef>
              <a:spcAft>
                <a:spcPts val="0"/>
              </a:spcAft>
              <a:buSzPts val="2000"/>
              <a:buNone/>
              <a:defRPr sz="2000"/>
            </a:lvl2pPr>
            <a:lvl3pPr marL="1371600" lvl="2" indent="-228600" algn="l">
              <a:lnSpc>
                <a:spcPct val="95000"/>
              </a:lnSpc>
              <a:spcBef>
                <a:spcPts val="200"/>
              </a:spcBef>
              <a:spcAft>
                <a:spcPts val="0"/>
              </a:spcAft>
              <a:buSzPts val="2000"/>
              <a:buNone/>
              <a:defRPr sz="2000"/>
            </a:lvl3pPr>
            <a:lvl4pPr marL="1828800" lvl="3" indent="-355600" algn="l">
              <a:lnSpc>
                <a:spcPct val="95000"/>
              </a:lnSpc>
              <a:spcBef>
                <a:spcPts val="1000"/>
              </a:spcBef>
              <a:spcAft>
                <a:spcPts val="0"/>
              </a:spcAft>
              <a:buSzPts val="2000"/>
              <a:buChar char="?"/>
              <a:defRPr/>
            </a:lvl4pPr>
            <a:lvl5pPr marL="2286000" lvl="4" indent="-342900" algn="l">
              <a:lnSpc>
                <a:spcPct val="95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1"/>
          <p:cNvSpPr>
            <a:spLocks noGrp="1"/>
          </p:cNvSpPr>
          <p:nvPr>
            <p:ph type="pic" idx="3"/>
          </p:nvPr>
        </p:nvSpPr>
        <p:spPr>
          <a:xfrm>
            <a:off x="4985834" y="1272152"/>
            <a:ext cx="2133600" cy="2133600"/>
          </a:xfrm>
          <a:prstGeom prst="round2DiagRect">
            <a:avLst>
              <a:gd name="adj1" fmla="val 16667"/>
              <a:gd name="adj2" fmla="val 0"/>
            </a:avLst>
          </a:prstGeom>
          <a:solidFill>
            <a:srgbClr val="F3F4F4"/>
          </a:solidFill>
          <a:ln w="9525" cap="flat" cmpd="sng">
            <a:solidFill>
              <a:schemeClr val="accent4"/>
            </a:solidFill>
            <a:prstDash val="solid"/>
            <a:round/>
            <a:headEnd type="none" w="sm" len="sm"/>
            <a:tailEnd type="none" w="sm" len="sm"/>
          </a:ln>
        </p:spPr>
      </p:sp>
      <p:sp>
        <p:nvSpPr>
          <p:cNvPr id="187" name="Google Shape;187;p41"/>
          <p:cNvSpPr txBox="1">
            <a:spLocks noGrp="1"/>
          </p:cNvSpPr>
          <p:nvPr>
            <p:ph type="body" idx="4"/>
          </p:nvPr>
        </p:nvSpPr>
        <p:spPr>
          <a:xfrm>
            <a:off x="4447354" y="3874554"/>
            <a:ext cx="3566160" cy="2201789"/>
          </a:xfrm>
          <a:prstGeom prst="rect">
            <a:avLst/>
          </a:prstGeom>
          <a:noFill/>
          <a:ln>
            <a:noFill/>
          </a:ln>
        </p:spPr>
        <p:txBody>
          <a:bodyPr spcFirstLastPara="1" wrap="square" lIns="91425" tIns="45700" rIns="91425" bIns="45700" anchor="ctr" anchorCtr="0">
            <a:noAutofit/>
          </a:bodyPr>
          <a:lstStyle>
            <a:lvl1pPr marL="457200" lvl="0" indent="-228600" algn="l">
              <a:lnSpc>
                <a:spcPct val="95000"/>
              </a:lnSpc>
              <a:spcBef>
                <a:spcPts val="3000"/>
              </a:spcBef>
              <a:spcAft>
                <a:spcPts val="0"/>
              </a:spcAft>
              <a:buSzPts val="2400"/>
              <a:buFont typeface="Calibri"/>
              <a:buNone/>
              <a:defRPr sz="2400"/>
            </a:lvl1pPr>
            <a:lvl2pPr marL="914400" lvl="1" indent="-228600" algn="l">
              <a:lnSpc>
                <a:spcPct val="95000"/>
              </a:lnSpc>
              <a:spcBef>
                <a:spcPts val="400"/>
              </a:spcBef>
              <a:spcAft>
                <a:spcPts val="0"/>
              </a:spcAft>
              <a:buSzPts val="2000"/>
              <a:buNone/>
              <a:defRPr sz="2000"/>
            </a:lvl2pPr>
            <a:lvl3pPr marL="1371600" lvl="2" indent="-228600" algn="l">
              <a:lnSpc>
                <a:spcPct val="95000"/>
              </a:lnSpc>
              <a:spcBef>
                <a:spcPts val="200"/>
              </a:spcBef>
              <a:spcAft>
                <a:spcPts val="0"/>
              </a:spcAft>
              <a:buSzPts val="2000"/>
              <a:buNone/>
              <a:defRPr sz="2000"/>
            </a:lvl3pPr>
            <a:lvl4pPr marL="1828800" lvl="3" indent="-355600" algn="l">
              <a:lnSpc>
                <a:spcPct val="95000"/>
              </a:lnSpc>
              <a:spcBef>
                <a:spcPts val="1000"/>
              </a:spcBef>
              <a:spcAft>
                <a:spcPts val="0"/>
              </a:spcAft>
              <a:buSzPts val="2000"/>
              <a:buChar char="?"/>
              <a:defRPr/>
            </a:lvl4pPr>
            <a:lvl5pPr marL="2286000" lvl="4" indent="-342900" algn="l">
              <a:lnSpc>
                <a:spcPct val="95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41"/>
          <p:cNvSpPr>
            <a:spLocks noGrp="1"/>
          </p:cNvSpPr>
          <p:nvPr>
            <p:ph type="pic" idx="5"/>
          </p:nvPr>
        </p:nvSpPr>
        <p:spPr>
          <a:xfrm>
            <a:off x="9009920" y="1272152"/>
            <a:ext cx="2133600" cy="2133600"/>
          </a:xfrm>
          <a:prstGeom prst="round2DiagRect">
            <a:avLst>
              <a:gd name="adj1" fmla="val 16667"/>
              <a:gd name="adj2" fmla="val 0"/>
            </a:avLst>
          </a:prstGeom>
          <a:solidFill>
            <a:srgbClr val="F3F4F4"/>
          </a:solidFill>
          <a:ln w="9525" cap="flat" cmpd="sng">
            <a:solidFill>
              <a:schemeClr val="accent4"/>
            </a:solidFill>
            <a:prstDash val="solid"/>
            <a:round/>
            <a:headEnd type="none" w="sm" len="sm"/>
            <a:tailEnd type="none" w="sm" len="sm"/>
          </a:ln>
        </p:spPr>
      </p:sp>
      <p:sp>
        <p:nvSpPr>
          <p:cNvPr id="189" name="Google Shape;189;p41"/>
          <p:cNvSpPr txBox="1">
            <a:spLocks noGrp="1"/>
          </p:cNvSpPr>
          <p:nvPr>
            <p:ph type="body" idx="6"/>
          </p:nvPr>
        </p:nvSpPr>
        <p:spPr>
          <a:xfrm>
            <a:off x="8471440" y="3874554"/>
            <a:ext cx="3566160" cy="2201789"/>
          </a:xfrm>
          <a:prstGeom prst="rect">
            <a:avLst/>
          </a:prstGeom>
          <a:noFill/>
          <a:ln>
            <a:noFill/>
          </a:ln>
        </p:spPr>
        <p:txBody>
          <a:bodyPr spcFirstLastPara="1" wrap="square" lIns="91425" tIns="45700" rIns="91425" bIns="45700" anchor="ctr" anchorCtr="0">
            <a:noAutofit/>
          </a:bodyPr>
          <a:lstStyle>
            <a:lvl1pPr marL="457200" lvl="0" indent="-228600" algn="l">
              <a:lnSpc>
                <a:spcPct val="95000"/>
              </a:lnSpc>
              <a:spcBef>
                <a:spcPts val="3000"/>
              </a:spcBef>
              <a:spcAft>
                <a:spcPts val="0"/>
              </a:spcAft>
              <a:buSzPts val="2400"/>
              <a:buFont typeface="Calibri"/>
              <a:buNone/>
              <a:defRPr sz="2400"/>
            </a:lvl1pPr>
            <a:lvl2pPr marL="914400" lvl="1" indent="-228600" algn="l">
              <a:lnSpc>
                <a:spcPct val="95000"/>
              </a:lnSpc>
              <a:spcBef>
                <a:spcPts val="400"/>
              </a:spcBef>
              <a:spcAft>
                <a:spcPts val="0"/>
              </a:spcAft>
              <a:buSzPts val="2000"/>
              <a:buNone/>
              <a:defRPr sz="2000"/>
            </a:lvl2pPr>
            <a:lvl3pPr marL="1371600" lvl="2" indent="-228600" algn="l">
              <a:lnSpc>
                <a:spcPct val="95000"/>
              </a:lnSpc>
              <a:spcBef>
                <a:spcPts val="200"/>
              </a:spcBef>
              <a:spcAft>
                <a:spcPts val="0"/>
              </a:spcAft>
              <a:buSzPts val="2000"/>
              <a:buNone/>
              <a:defRPr sz="2000"/>
            </a:lvl3pPr>
            <a:lvl4pPr marL="1828800" lvl="3" indent="-355600" algn="l">
              <a:lnSpc>
                <a:spcPct val="95000"/>
              </a:lnSpc>
              <a:spcBef>
                <a:spcPts val="1000"/>
              </a:spcBef>
              <a:spcAft>
                <a:spcPts val="0"/>
              </a:spcAft>
              <a:buSzPts val="2000"/>
              <a:buChar char="?"/>
              <a:defRPr/>
            </a:lvl4pPr>
            <a:lvl5pPr marL="2286000" lvl="4" indent="-342900" algn="l">
              <a:lnSpc>
                <a:spcPct val="95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2519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421"/>
            <a:ext cx="10515600" cy="1005840"/>
          </a:xfrm>
        </p:spPr>
        <p:txBody>
          <a:bodyPr/>
          <a:lstStyle>
            <a:lvl1pPr>
              <a:defRPr b="1"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838200" y="1600200"/>
            <a:ext cx="10515600" cy="4576763"/>
          </a:xfrm>
        </p:spPr>
        <p:txBody>
          <a:bodyPr/>
          <a:lstStyle>
            <a:lvl1pPr marL="228600" indent="-228600">
              <a:buClr>
                <a:srgbClr val="C75000"/>
              </a:buClr>
              <a:buFont typeface="Arial" panose="020B0604020202020204" pitchFamily="34" charset="0"/>
              <a:buChar char="•"/>
              <a:defRPr b="0"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C75000"/>
              </a:buClr>
              <a:buFont typeface="Arial" panose="020B0604020202020204" pitchFamily="34" charset="0"/>
              <a:buChar char="•"/>
              <a:defRPr b="0" i="0">
                <a:solidFill>
                  <a:srgbClr val="0D44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C75000"/>
              </a:buClr>
              <a:buFont typeface="Arial" panose="020B0604020202020204" pitchFamily="34" charset="0"/>
              <a:buChar char="•"/>
              <a:defRPr b="0" i="0">
                <a:solidFill>
                  <a:srgbClr val="0D44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C75000"/>
              </a:buClr>
              <a:buFont typeface="Arial" panose="020B0604020202020204" pitchFamily="34" charset="0"/>
              <a:buChar char="•"/>
              <a:defRPr b="0" i="0">
                <a:solidFill>
                  <a:srgbClr val="0D44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C75000"/>
              </a:buClr>
              <a:buFont typeface="Arial" panose="020B0604020202020204" pitchFamily="34" charset="0"/>
              <a:buChar char="•"/>
              <a:defRPr b="0" i="0">
                <a:solidFill>
                  <a:srgbClr val="0D44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Next Level Now Logo&#10;&#10;">
            <a:extLst>
              <a:ext uri="{FF2B5EF4-FFF2-40B4-BE49-F238E27FC236}">
                <a16:creationId xmlns:a16="http://schemas.microsoft.com/office/drawing/2014/main" id="{CBAB49C0-28E3-A849-9F16-9E31DC8DA9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288199"/>
            <a:ext cx="1235986" cy="1235986"/>
          </a:xfrm>
          <a:prstGeom prst="rect">
            <a:avLst/>
          </a:prstGeom>
        </p:spPr>
      </p:pic>
      <p:sp>
        <p:nvSpPr>
          <p:cNvPr id="6" name="Gray Line">
            <a:extLst>
              <a:ext uri="{FF2B5EF4-FFF2-40B4-BE49-F238E27FC236}">
                <a16:creationId xmlns:a16="http://schemas.microsoft.com/office/drawing/2014/main" id="{A1B59A10-A02C-4142-8907-C9C42729C94F}"/>
              </a:ext>
              <a:ext uri="{C183D7F6-B498-43B3-948B-1728B52AA6E4}">
                <adec:decorative xmlns:adec="http://schemas.microsoft.com/office/drawing/2017/decorative" val="1"/>
              </a:ext>
            </a:extLst>
          </p:cNvPr>
          <p:cNvSpPr/>
          <p:nvPr userDrawn="1"/>
        </p:nvSpPr>
        <p:spPr>
          <a:xfrm flipV="1">
            <a:off x="838200" y="1207259"/>
            <a:ext cx="10515600" cy="45719"/>
          </a:xfrm>
          <a:prstGeom prst="rect">
            <a:avLst/>
          </a:prstGeom>
          <a:solidFill>
            <a:srgbClr val="00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093F4140-F37D-CA97-F1C9-0B3CE1E69671}"/>
              </a:ext>
            </a:extLst>
          </p:cNvPr>
          <p:cNvSpPr>
            <a:spLocks noGrp="1"/>
          </p:cNvSpPr>
          <p:nvPr>
            <p:ph sz="quarter" idx="10"/>
          </p:nvPr>
        </p:nvSpPr>
        <p:spPr>
          <a:xfrm>
            <a:off x="7715250" y="1811338"/>
            <a:ext cx="3116263" cy="33115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08127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907831"/>
            <a:ext cx="12192000" cy="933471"/>
          </a:xfrm>
        </p:spPr>
        <p:txBody>
          <a:bodyPr anchor="b">
            <a:normAutofit/>
          </a:bodyPr>
          <a:lstStyle>
            <a:lvl1pPr algn="ctr">
              <a:defRPr sz="54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1411550" y="4065932"/>
            <a:ext cx="9256450" cy="2249565"/>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Next Level Now Logo&#10;">
            <a:extLst>
              <a:ext uri="{FF2B5EF4-FFF2-40B4-BE49-F238E27FC236}">
                <a16:creationId xmlns:a16="http://schemas.microsoft.com/office/drawing/2014/main" id="{6FF3DDC8-00DC-47E1-920F-5CA1F5DECF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10490" y="224631"/>
            <a:ext cx="2458569" cy="2458569"/>
          </a:xfrm>
          <a:prstGeom prst="rect">
            <a:avLst/>
          </a:prstGeom>
        </p:spPr>
      </p:pic>
    </p:spTree>
    <p:extLst>
      <p:ext uri="{BB962C8B-B14F-4D97-AF65-F5344CB8AC3E}">
        <p14:creationId xmlns:p14="http://schemas.microsoft.com/office/powerpoint/2010/main" val="93969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BD4D6F-2871-7A4B-A5D4-D3773F61EADE}"/>
              </a:ext>
            </a:extLst>
          </p:cNvPr>
          <p:cNvSpPr/>
          <p:nvPr userDrawn="1"/>
        </p:nvSpPr>
        <p:spPr>
          <a:xfrm>
            <a:off x="5662928" y="1543585"/>
            <a:ext cx="4952518" cy="4468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C6402A-885C-7A45-801E-C8C76DFEE78E}"/>
              </a:ext>
            </a:extLst>
          </p:cNvPr>
          <p:cNvSpPr/>
          <p:nvPr userDrawn="1"/>
        </p:nvSpPr>
        <p:spPr>
          <a:xfrm>
            <a:off x="836611" y="1543585"/>
            <a:ext cx="4725993" cy="4468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FB93E2-FD5F-1D48-B6B5-82D6976EE5FB}"/>
              </a:ext>
            </a:extLst>
          </p:cNvPr>
          <p:cNvSpPr/>
          <p:nvPr userDrawn="1"/>
        </p:nvSpPr>
        <p:spPr>
          <a:xfrm>
            <a:off x="836611" y="1543585"/>
            <a:ext cx="4725993" cy="820453"/>
          </a:xfrm>
          <a:prstGeom prst="rect">
            <a:avLst/>
          </a:prstGeom>
          <a:solidFill>
            <a:srgbClr val="0D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5E23DD-EE7B-5D47-84B6-02505DBA7DE1}"/>
              </a:ext>
            </a:extLst>
          </p:cNvPr>
          <p:cNvSpPr/>
          <p:nvPr userDrawn="1"/>
        </p:nvSpPr>
        <p:spPr>
          <a:xfrm>
            <a:off x="5662928" y="1543584"/>
            <a:ext cx="4952518" cy="820453"/>
          </a:xfrm>
          <a:prstGeom prst="rect">
            <a:avLst/>
          </a:prstGeom>
          <a:solidFill>
            <a:srgbClr val="0D4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988873" y="1438253"/>
            <a:ext cx="4159597" cy="823912"/>
          </a:xfrm>
        </p:spPr>
        <p:txBody>
          <a:bodyPr anchor="b">
            <a:normAutofit/>
          </a:bodyPr>
          <a:lstStyle>
            <a:lvl1pPr marL="0" indent="0">
              <a:buNone/>
              <a:defRPr sz="2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988874" y="2505075"/>
            <a:ext cx="4457770" cy="3684588"/>
          </a:xfrm>
        </p:spPr>
        <p:txBody>
          <a:bodyPr>
            <a:normAutofit/>
          </a:bodyPr>
          <a:lstStyle>
            <a:lvl1pPr marL="228600" indent="-228600">
              <a:buClr>
                <a:srgbClr val="C75000"/>
              </a:buClr>
              <a:buFont typeface="Arial" panose="020B0604020202020204" pitchFamily="34" charset="0"/>
              <a:buChar char="•"/>
              <a:defRPr sz="2400" b="0"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5" name="Text Placeholder 4"/>
          <p:cNvSpPr>
            <a:spLocks noGrp="1"/>
          </p:cNvSpPr>
          <p:nvPr>
            <p:ph type="body" sz="quarter" idx="3" hasCustomPrompt="1"/>
          </p:nvPr>
        </p:nvSpPr>
        <p:spPr>
          <a:xfrm>
            <a:off x="5814393" y="1438253"/>
            <a:ext cx="4567694" cy="823912"/>
          </a:xfrm>
        </p:spPr>
        <p:txBody>
          <a:bodyPr anchor="b">
            <a:normAutofit/>
          </a:bodyPr>
          <a:lstStyle>
            <a:lvl1pPr marL="0" indent="0">
              <a:buNone/>
              <a:defRPr sz="28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5814393" y="2505075"/>
            <a:ext cx="4567694" cy="3684588"/>
          </a:xfrm>
        </p:spPr>
        <p:txBody>
          <a:bodyPr/>
          <a:lstStyle>
            <a:lvl1pPr marL="228600" indent="-228600">
              <a:buClr>
                <a:srgbClr val="C75000"/>
              </a:buClr>
              <a:buFont typeface="Arial" panose="020B0604020202020204" pitchFamily="34" charset="0"/>
              <a:buChar char="•"/>
              <a:defRPr b="0"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p>
        </p:txBody>
      </p:sp>
      <p:sp>
        <p:nvSpPr>
          <p:cNvPr id="8" name="Title 1">
            <a:extLst>
              <a:ext uri="{FF2B5EF4-FFF2-40B4-BE49-F238E27FC236}">
                <a16:creationId xmlns:a16="http://schemas.microsoft.com/office/drawing/2014/main" id="{6914216C-F486-8146-AA6C-C1FD846EA001}"/>
              </a:ext>
            </a:extLst>
          </p:cNvPr>
          <p:cNvSpPr>
            <a:spLocks noGrp="1"/>
          </p:cNvSpPr>
          <p:nvPr>
            <p:ph type="title"/>
          </p:nvPr>
        </p:nvSpPr>
        <p:spPr>
          <a:xfrm>
            <a:off x="838200" y="201421"/>
            <a:ext cx="10515600" cy="1005840"/>
          </a:xfrm>
        </p:spPr>
        <p:txBody>
          <a:bodyPr/>
          <a:lstStyle>
            <a:lvl1pPr>
              <a:defRPr b="1"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2" name="Gray Line">
            <a:extLst>
              <a:ext uri="{FF2B5EF4-FFF2-40B4-BE49-F238E27FC236}">
                <a16:creationId xmlns:a16="http://schemas.microsoft.com/office/drawing/2014/main" id="{43E83A43-4732-E0C9-9E39-63992A7B5687}"/>
              </a:ext>
              <a:ext uri="{C183D7F6-B498-43B3-948B-1728B52AA6E4}">
                <adec:decorative xmlns:adec="http://schemas.microsoft.com/office/drawing/2017/decorative" val="1"/>
              </a:ext>
            </a:extLst>
          </p:cNvPr>
          <p:cNvSpPr/>
          <p:nvPr userDrawn="1"/>
        </p:nvSpPr>
        <p:spPr>
          <a:xfrm flipV="1">
            <a:off x="838200" y="1207259"/>
            <a:ext cx="10515600" cy="45719"/>
          </a:xfrm>
          <a:prstGeom prst="rect">
            <a:avLst/>
          </a:prstGeom>
          <a:solidFill>
            <a:srgbClr val="007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83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descr="Arrow Banner"/>
          <p:cNvSpPr/>
          <p:nvPr userDrawn="1"/>
        </p:nvSpPr>
        <p:spPr>
          <a:xfrm rot="10800000">
            <a:off x="1" y="0"/>
            <a:ext cx="3046359" cy="2308971"/>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D44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p:cNvSpPr>
            <a:spLocks noGrp="1"/>
          </p:cNvSpPr>
          <p:nvPr>
            <p:ph type="body" sz="quarter" idx="13" hasCustomPrompt="1"/>
          </p:nvPr>
        </p:nvSpPr>
        <p:spPr>
          <a:xfrm>
            <a:off x="0" y="646337"/>
            <a:ext cx="3046360" cy="1016298"/>
          </a:xfrm>
        </p:spPr>
        <p:txBody>
          <a:bodyPr anchor="ctr">
            <a:normAutofit/>
          </a:bodyPr>
          <a:lstStyle>
            <a:lvl1pPr marL="0" indent="0" algn="ctr">
              <a:buNone/>
              <a:defRPr sz="6000">
                <a:solidFill>
                  <a:schemeClr val="bg1"/>
                </a:solidFill>
                <a:latin typeface="+mj-lt"/>
              </a:defRPr>
            </a:lvl1pPr>
          </a:lstStyle>
          <a:p>
            <a:pPr lvl="0"/>
            <a:r>
              <a:rPr lang="en-US" dirty="0"/>
              <a:t>1</a:t>
            </a:r>
          </a:p>
        </p:txBody>
      </p:sp>
    </p:spTree>
    <p:extLst>
      <p:ext uri="{BB962C8B-B14F-4D97-AF65-F5344CB8AC3E}">
        <p14:creationId xmlns:p14="http://schemas.microsoft.com/office/powerpoint/2010/main" val="250098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descr="Arrow banner"/>
          <p:cNvSpPr/>
          <p:nvPr userDrawn="1"/>
        </p:nvSpPr>
        <p:spPr>
          <a:xfrm rot="10800000">
            <a:off x="3031332" y="0"/>
            <a:ext cx="3046359" cy="2308971"/>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C75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2"/>
          <p:cNvSpPr>
            <a:spLocks noGrp="1"/>
          </p:cNvSpPr>
          <p:nvPr>
            <p:ph type="body" sz="quarter" idx="13" hasCustomPrompt="1"/>
          </p:nvPr>
        </p:nvSpPr>
        <p:spPr>
          <a:xfrm>
            <a:off x="3031331" y="646337"/>
            <a:ext cx="3046360" cy="1016298"/>
          </a:xfrm>
        </p:spPr>
        <p:txBody>
          <a:bodyPr anchor="ctr">
            <a:normAutofit/>
          </a:bodyPr>
          <a:lstStyle>
            <a:lvl1pPr marL="0" indent="0" algn="ctr">
              <a:buNone/>
              <a:defRPr sz="6000">
                <a:solidFill>
                  <a:schemeClr val="bg1"/>
                </a:solidFill>
                <a:latin typeface="+mj-lt"/>
              </a:defRPr>
            </a:lvl1pPr>
          </a:lstStyle>
          <a:p>
            <a:pPr lvl="0"/>
            <a:r>
              <a:rPr lang="en-US"/>
              <a:t>2</a:t>
            </a:r>
          </a:p>
        </p:txBody>
      </p:sp>
    </p:spTree>
    <p:extLst>
      <p:ext uri="{BB962C8B-B14F-4D97-AF65-F5344CB8AC3E}">
        <p14:creationId xmlns:p14="http://schemas.microsoft.com/office/powerpoint/2010/main" val="33669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descr="Arrow Banner"/>
          <p:cNvSpPr/>
          <p:nvPr userDrawn="1"/>
        </p:nvSpPr>
        <p:spPr>
          <a:xfrm rot="10800000">
            <a:off x="6092826" y="0"/>
            <a:ext cx="3046359" cy="2308971"/>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076A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2"/>
          <p:cNvSpPr>
            <a:spLocks noGrp="1"/>
          </p:cNvSpPr>
          <p:nvPr>
            <p:ph type="body" sz="quarter" idx="13" hasCustomPrompt="1"/>
          </p:nvPr>
        </p:nvSpPr>
        <p:spPr>
          <a:xfrm>
            <a:off x="6092825" y="646336"/>
            <a:ext cx="3046360" cy="1016298"/>
          </a:xfrm>
        </p:spPr>
        <p:txBody>
          <a:bodyPr anchor="ctr">
            <a:normAutofit/>
          </a:bodyPr>
          <a:lstStyle>
            <a:lvl1pPr marL="0" indent="0" algn="ctr">
              <a:buNone/>
              <a:defRPr sz="6000">
                <a:solidFill>
                  <a:schemeClr val="bg1"/>
                </a:solidFill>
                <a:latin typeface="+mj-lt"/>
              </a:defRPr>
            </a:lvl1pPr>
          </a:lstStyle>
          <a:p>
            <a:pPr lvl="0"/>
            <a:r>
              <a:rPr lang="en-US"/>
              <a:t>3</a:t>
            </a:r>
          </a:p>
        </p:txBody>
      </p:sp>
    </p:spTree>
    <p:extLst>
      <p:ext uri="{BB962C8B-B14F-4D97-AF65-F5344CB8AC3E}">
        <p14:creationId xmlns:p14="http://schemas.microsoft.com/office/powerpoint/2010/main" val="3777821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Freeform: Shape 14" descr="Arrow Banner"/>
          <p:cNvSpPr/>
          <p:nvPr userDrawn="1"/>
        </p:nvSpPr>
        <p:spPr>
          <a:xfrm rot="10800000">
            <a:off x="9145642" y="1"/>
            <a:ext cx="3046359" cy="2308971"/>
          </a:xfrm>
          <a:custGeom>
            <a:avLst/>
            <a:gdLst>
              <a:gd name="connsiteX0" fmla="*/ 3046359 w 3046359"/>
              <a:gd name="connsiteY0" fmla="*/ 2308971 h 2308971"/>
              <a:gd name="connsiteX1" fmla="*/ 1407 w 3046359"/>
              <a:gd name="connsiteY1" fmla="*/ 2308971 h 2308971"/>
              <a:gd name="connsiteX2" fmla="*/ 1407 w 3046359"/>
              <a:gd name="connsiteY2" fmla="*/ 791035 h 2308971"/>
              <a:gd name="connsiteX3" fmla="*/ 0 w 3046359"/>
              <a:gd name="connsiteY3" fmla="*/ 791035 h 2308971"/>
              <a:gd name="connsiteX4" fmla="*/ 1407 w 3046359"/>
              <a:gd name="connsiteY4" fmla="*/ 790304 h 2308971"/>
              <a:gd name="connsiteX5" fmla="*/ 1407 w 3046359"/>
              <a:gd name="connsiteY5" fmla="*/ 789130 h 2308971"/>
              <a:gd name="connsiteX6" fmla="*/ 3666 w 3046359"/>
              <a:gd name="connsiteY6" fmla="*/ 789130 h 2308971"/>
              <a:gd name="connsiteX7" fmla="*/ 1522476 w 3046359"/>
              <a:gd name="connsiteY7" fmla="*/ 0 h 2308971"/>
              <a:gd name="connsiteX8" fmla="*/ 3041285 w 3046359"/>
              <a:gd name="connsiteY8" fmla="*/ 789130 h 2308971"/>
              <a:gd name="connsiteX9" fmla="*/ 3046359 w 3046359"/>
              <a:gd name="connsiteY9" fmla="*/ 789130 h 23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6359" h="2308971">
                <a:moveTo>
                  <a:pt x="3046359" y="2308971"/>
                </a:moveTo>
                <a:lnTo>
                  <a:pt x="1407" y="2308971"/>
                </a:lnTo>
                <a:lnTo>
                  <a:pt x="1407" y="791035"/>
                </a:lnTo>
                <a:lnTo>
                  <a:pt x="0" y="791035"/>
                </a:lnTo>
                <a:lnTo>
                  <a:pt x="1407" y="790304"/>
                </a:lnTo>
                <a:lnTo>
                  <a:pt x="1407" y="789130"/>
                </a:lnTo>
                <a:lnTo>
                  <a:pt x="3666" y="789130"/>
                </a:lnTo>
                <a:lnTo>
                  <a:pt x="1522476" y="0"/>
                </a:lnTo>
                <a:lnTo>
                  <a:pt x="3041285" y="789130"/>
                </a:lnTo>
                <a:lnTo>
                  <a:pt x="3046359" y="789130"/>
                </a:lnTo>
                <a:close/>
              </a:path>
            </a:pathLst>
          </a:custGeom>
          <a:solidFill>
            <a:srgbClr val="0D44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2"/>
          <p:cNvSpPr>
            <a:spLocks noGrp="1"/>
          </p:cNvSpPr>
          <p:nvPr>
            <p:ph type="body" sz="quarter" idx="13" hasCustomPrompt="1"/>
          </p:nvPr>
        </p:nvSpPr>
        <p:spPr>
          <a:xfrm>
            <a:off x="9145641" y="646337"/>
            <a:ext cx="3046360" cy="1016298"/>
          </a:xfrm>
        </p:spPr>
        <p:txBody>
          <a:bodyPr anchor="ctr">
            <a:normAutofit/>
          </a:bodyPr>
          <a:lstStyle>
            <a:lvl1pPr marL="0" indent="0" algn="ctr">
              <a:buNone/>
              <a:defRPr sz="6000">
                <a:solidFill>
                  <a:schemeClr val="bg1"/>
                </a:solidFill>
                <a:latin typeface="+mj-lt"/>
              </a:defRPr>
            </a:lvl1pPr>
          </a:lstStyle>
          <a:p>
            <a:pPr lvl="0"/>
            <a:r>
              <a:rPr lang="en-US"/>
              <a:t>4</a:t>
            </a:r>
          </a:p>
        </p:txBody>
      </p:sp>
    </p:spTree>
    <p:extLst>
      <p:ext uri="{BB962C8B-B14F-4D97-AF65-F5344CB8AC3E}">
        <p14:creationId xmlns:p14="http://schemas.microsoft.com/office/powerpoint/2010/main" val="39577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3BB2D1-63CA-B42B-ED55-5473F78474C5}"/>
              </a:ext>
            </a:extLst>
          </p:cNvPr>
          <p:cNvSpPr>
            <a:spLocks noGrp="1"/>
          </p:cNvSpPr>
          <p:nvPr>
            <p:ph type="title"/>
          </p:nvPr>
        </p:nvSpPr>
        <p:spPr>
          <a:xfrm>
            <a:off x="436756" y="335236"/>
            <a:ext cx="10515600" cy="1005840"/>
          </a:xfrm>
        </p:spPr>
        <p:txBody>
          <a:bodyPr/>
          <a:lstStyle>
            <a:lvl1pPr>
              <a:defRPr b="1" i="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6260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0080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19441"/>
            <a:ext cx="10515600" cy="45164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rrowheads="1"/>
          </p:cNvSpPr>
          <p:nvPr userDrawn="1"/>
        </p:nvSpPr>
        <p:spPr bwMode="auto">
          <a:xfrm>
            <a:off x="1524" y="6629400"/>
            <a:ext cx="12188952" cy="228600"/>
          </a:xfrm>
          <a:prstGeom prst="rect">
            <a:avLst/>
          </a:prstGeom>
          <a:solidFill>
            <a:srgbClr val="0076AD"/>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defTabSz="457200" fontAlgn="auto">
              <a:spcBef>
                <a:spcPts val="0"/>
              </a:spcBef>
              <a:spcAft>
                <a:spcPts val="0"/>
              </a:spcAft>
            </a:pPr>
            <a:endParaRPr lang="en-US" dirty="0">
              <a:solidFill>
                <a:prstClr val="black"/>
              </a:solidFill>
              <a:latin typeface="Calibri"/>
            </a:endParaRPr>
          </a:p>
        </p:txBody>
      </p:sp>
      <p:grpSp>
        <p:nvGrpSpPr>
          <p:cNvPr id="14" name="Group 13"/>
          <p:cNvGrpSpPr/>
          <p:nvPr userDrawn="1"/>
        </p:nvGrpSpPr>
        <p:grpSpPr>
          <a:xfrm>
            <a:off x="1524" y="0"/>
            <a:ext cx="12188952" cy="118872"/>
            <a:chOff x="1524" y="0"/>
            <a:chExt cx="12188952" cy="118872"/>
          </a:xfrm>
          <a:solidFill>
            <a:srgbClr val="C75000"/>
          </a:solidFill>
        </p:grpSpPr>
        <p:sp>
          <p:nvSpPr>
            <p:cNvPr id="9" name="Rectangle 8"/>
            <p:cNvSpPr/>
            <p:nvPr userDrawn="1"/>
          </p:nvSpPr>
          <p:spPr>
            <a:xfrm>
              <a:off x="1524" y="0"/>
              <a:ext cx="3044952"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42256" y="0"/>
              <a:ext cx="3044952"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080855" y="0"/>
              <a:ext cx="3049810"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122196" y="0"/>
              <a:ext cx="3068280"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1"/>
          <p:cNvSpPr>
            <a:spLocks noChangeArrowheads="1"/>
          </p:cNvSpPr>
          <p:nvPr userDrawn="1"/>
        </p:nvSpPr>
        <p:spPr bwMode="auto">
          <a:xfrm>
            <a:off x="8325" y="6617934"/>
            <a:ext cx="1661097" cy="240066"/>
          </a:xfrm>
          <a:prstGeom prst="rect">
            <a:avLst/>
          </a:prstGeom>
          <a:noFill/>
          <a:ln>
            <a:noFill/>
          </a:ln>
        </p:spPr>
        <p:txBody>
          <a:bodyPr wrap="none" lIns="90488" tIns="27432" rIns="90488" bIns="27432" anchor="ctr">
            <a:spAutoFit/>
          </a:bodyPr>
          <a:lstStyle/>
          <a:p>
            <a:pPr marL="0" algn="r" defTabSz="914400" rtl="0" eaLnBrk="1" latinLnBrk="0" hangingPunct="1">
              <a:defRPr/>
            </a:pPr>
            <a:r>
              <a:rPr lang="en-US" sz="1200" kern="1200" dirty="0">
                <a:solidFill>
                  <a:schemeClr val="bg1"/>
                </a:solidFill>
                <a:latin typeface="+mn-lt"/>
                <a:ea typeface="+mn-ea"/>
                <a:cs typeface="+mn-cs"/>
              </a:rPr>
              <a:t>© 2024 Safal Partners</a:t>
            </a:r>
          </a:p>
        </p:txBody>
      </p:sp>
      <p:sp>
        <p:nvSpPr>
          <p:cNvPr id="4" name="Oval 3">
            <a:extLst>
              <a:ext uri="{FF2B5EF4-FFF2-40B4-BE49-F238E27FC236}">
                <a16:creationId xmlns:a16="http://schemas.microsoft.com/office/drawing/2014/main" id="{04000663-EB58-8445-AF9E-E290D7C19A6F}"/>
              </a:ext>
            </a:extLst>
          </p:cNvPr>
          <p:cNvSpPr/>
          <p:nvPr userDrawn="1"/>
        </p:nvSpPr>
        <p:spPr>
          <a:xfrm>
            <a:off x="11627073" y="6292731"/>
            <a:ext cx="489243" cy="489243"/>
          </a:xfrm>
          <a:prstGeom prst="ellipse">
            <a:avLst/>
          </a:prstGeom>
          <a:solidFill>
            <a:srgbClr val="0D4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1699755" y="6419152"/>
            <a:ext cx="341760" cy="240066"/>
          </a:xfrm>
          <a:prstGeom prst="rect">
            <a:avLst/>
          </a:prstGeom>
        </p:spPr>
        <p:txBody>
          <a:bodyPr wrap="none" tIns="27432" bIns="27432" anchor="ctr">
            <a:spAutoFit/>
          </a:bodyPr>
          <a:lstStyle/>
          <a:p>
            <a:pPr marL="0" algn="ctr" defTabSz="914400" rtl="0" eaLnBrk="1" latinLnBrk="0" hangingPunct="1"/>
            <a:fld id="{2BF07DEB-607E-47B5-8250-1D8372858C64}" type="slidenum">
              <a:rPr lang="en-US" sz="1200" kern="1200" smtClean="0">
                <a:solidFill>
                  <a:schemeClr val="bg1"/>
                </a:solidFill>
                <a:latin typeface="+mn-lt"/>
                <a:ea typeface="+mn-ea"/>
                <a:cs typeface="+mn-cs"/>
              </a:rPr>
              <a:pPr marL="0" algn="ctr" defTabSz="914400" rtl="0" eaLnBrk="1" latinLnBrk="0" hangingPunct="1"/>
              <a:t>‹#›</a:t>
            </a:fld>
            <a:endParaRPr lang="en-US" sz="1200" kern="1200" dirty="0">
              <a:solidFill>
                <a:schemeClr val="bg1"/>
              </a:solidFill>
              <a:latin typeface="+mn-lt"/>
              <a:ea typeface="+mn-ea"/>
              <a:cs typeface="+mn-cs"/>
            </a:endParaRPr>
          </a:p>
        </p:txBody>
      </p:sp>
    </p:spTree>
    <p:extLst>
      <p:ext uri="{BB962C8B-B14F-4D97-AF65-F5344CB8AC3E}">
        <p14:creationId xmlns:p14="http://schemas.microsoft.com/office/powerpoint/2010/main" val="4042043098"/>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49" r:id="rId3"/>
    <p:sldLayoutId id="2147483653" r:id="rId4"/>
    <p:sldLayoutId id="2147483651" r:id="rId5"/>
    <p:sldLayoutId id="2147483658" r:id="rId6"/>
    <p:sldLayoutId id="2147483659" r:id="rId7"/>
    <p:sldLayoutId id="2147483660" r:id="rId8"/>
    <p:sldLayoutId id="2147483654" r:id="rId9"/>
    <p:sldLayoutId id="2147483666" r:id="rId10"/>
    <p:sldLayoutId id="2147483679" r:id="rId11"/>
    <p:sldLayoutId id="2147483682" r:id="rId12"/>
    <p:sldLayoutId id="2147483683" r:id="rId13"/>
    <p:sldLayoutId id="2147483684" r:id="rId14"/>
  </p:sldLayoutIdLst>
  <p:txStyles>
    <p:titleStyle>
      <a:lvl1pPr algn="l" defTabSz="914400" rtl="0" eaLnBrk="1" latinLnBrk="0" hangingPunct="1">
        <a:lnSpc>
          <a:spcPct val="90000"/>
        </a:lnSpc>
        <a:spcBef>
          <a:spcPct val="0"/>
        </a:spcBef>
        <a:buNone/>
        <a:defRPr sz="3600" b="1"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Clr>
          <a:srgbClr val="C75000"/>
        </a:buClr>
        <a:buFont typeface="Arial" panose="020B0604020202020204" pitchFamily="34" charset="0"/>
        <a:buChar char="•"/>
        <a:defRPr sz="2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C75000"/>
        </a:buClr>
        <a:buFont typeface="Arial" panose="020B0604020202020204" pitchFamily="34" charset="0"/>
        <a:buChar char="•"/>
        <a:defRPr sz="24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C75000"/>
        </a:buClr>
        <a:buFont typeface="Arial" panose="020B0604020202020204" pitchFamily="34" charset="0"/>
        <a:buChar char="•"/>
        <a:defRPr sz="20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C75000"/>
        </a:buClr>
        <a:buFont typeface="Arial" panose="020B0604020202020204" pitchFamily="34" charset="0"/>
        <a:buChar char="•"/>
        <a:defRPr sz="1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C75000"/>
        </a:buClr>
        <a:buFont typeface="Arial" panose="020B0604020202020204" pitchFamily="34" charset="0"/>
        <a:buChar char="•"/>
        <a:defRPr sz="1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cfr.gov/current/title-2/section-200.33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urrent/title-2/section-200.414#p-200.414(f)" TargetMode="External"/><Relationship Id="rId2" Type="http://schemas.openxmlformats.org/officeDocument/2006/relationships/hyperlink" Target="https://www.ecfr.gov/current/title-2/section-200.334" TargetMode="External"/><Relationship Id="rId1" Type="http://schemas.openxmlformats.org/officeDocument/2006/relationships/slideLayout" Target="../slideLayouts/slideLayout2.xml"/><Relationship Id="rId5" Type="http://schemas.openxmlformats.org/officeDocument/2006/relationships/hyperlink" Target="https://www.ecfr.gov/current/title-2/section-200.450" TargetMode="External"/><Relationship Id="rId4" Type="http://schemas.openxmlformats.org/officeDocument/2006/relationships/hyperlink" Target="https://www.ecfr.gov/current/title-2/section-200.414#p-200.414(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extlevelnow.workforcegps.org/"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app.smartsheet.com/b/form/feef86e1c1134d64b0cc59314c2e4096"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hyperlink" Target="https://safalpartners.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nextlevelnow.workforcegps.org/" TargetMode="External"/><Relationship Id="rId5" Type="http://schemas.openxmlformats.org/officeDocument/2006/relationships/hyperlink" Target="https://app.smartsheet.com/b/form/feef86e1c1134d64b0cc59314c2e4096" TargetMode="Externa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ecampusontario.pressbooks.pub/techinthecurriculum/chapter/kahoot/"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1B7AB6-D068-3411-77B4-1831B852B991}"/>
              </a:ext>
              <a:ext uri="{C183D7F6-B498-43B3-948B-1728B52AA6E4}">
                <adec:decorative xmlns:adec="http://schemas.microsoft.com/office/drawing/2017/decorative" val="1"/>
              </a:ext>
            </a:extLst>
          </p:cNvPr>
          <p:cNvSpPr/>
          <p:nvPr/>
        </p:nvSpPr>
        <p:spPr>
          <a:xfrm>
            <a:off x="0" y="0"/>
            <a:ext cx="12192000" cy="616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B9DC972-7C31-C5F1-C6E8-FEA23581C2E7}"/>
              </a:ext>
              <a:ext uri="{C183D7F6-B498-43B3-948B-1728B52AA6E4}">
                <adec:decorative xmlns:adec="http://schemas.microsoft.com/office/drawing/2017/decorative" val="1"/>
              </a:ext>
            </a:extLst>
          </p:cNvPr>
          <p:cNvPicPr>
            <a:picLocks noChangeAspect="1"/>
          </p:cNvPicPr>
          <p:nvPr/>
        </p:nvPicPr>
        <p:blipFill rotWithShape="1">
          <a:blip r:embed="rId3">
            <a:alphaModFix amt="32000"/>
            <a:extLst>
              <a:ext uri="{28A0092B-C50C-407E-A947-70E740481C1C}">
                <a14:useLocalDpi xmlns:a14="http://schemas.microsoft.com/office/drawing/2010/main" val="0"/>
              </a:ext>
            </a:extLst>
          </a:blip>
          <a:srcRect l="703" r="703"/>
          <a:stretch/>
        </p:blipFill>
        <p:spPr>
          <a:xfrm>
            <a:off x="0" y="1"/>
            <a:ext cx="12192000" cy="6267450"/>
          </a:xfrm>
          <a:prstGeom prst="rect">
            <a:avLst/>
          </a:prstGeom>
        </p:spPr>
      </p:pic>
      <p:sp>
        <p:nvSpPr>
          <p:cNvPr id="2" name="Title 8">
            <a:extLst>
              <a:ext uri="{FF2B5EF4-FFF2-40B4-BE49-F238E27FC236}">
                <a16:creationId xmlns:a16="http://schemas.microsoft.com/office/drawing/2014/main" id="{293CD009-F91A-E8EA-3FA7-7B0219BC367C}"/>
              </a:ext>
            </a:extLst>
          </p:cNvPr>
          <p:cNvSpPr txBox="1">
            <a:spLocks noGrp="1"/>
          </p:cNvSpPr>
          <p:nvPr>
            <p:ph type="title" idx="4294967295"/>
          </p:nvPr>
        </p:nvSpPr>
        <p:spPr>
          <a:xfrm>
            <a:off x="2156316" y="1174537"/>
            <a:ext cx="7737127" cy="1008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4000" b="0" i="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4460"/>
                </a:solidFill>
                <a:effectLst>
                  <a:outerShdw blurRad="38100" dist="38100" dir="2700000" algn="tl">
                    <a:srgbClr val="000000">
                      <a:alpha val="43137"/>
                    </a:srgbClr>
                  </a:outerShdw>
                </a:effectLst>
                <a:uLnTx/>
                <a:uFillTx/>
                <a:latin typeface="Calibri" panose="020F0502020204030204" pitchFamily="34" charset="0"/>
                <a:ea typeface="Open Sans" panose="020B0606030504020204" pitchFamily="34" charset="0"/>
                <a:cs typeface="Calibri" panose="020F0502020204030204" pitchFamily="34" charset="0"/>
              </a:rPr>
              <a:t>Region 1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4460"/>
                </a:solidFill>
                <a:effectLst>
                  <a:outerShdw blurRad="38100" dist="38100" dir="2700000" algn="tl">
                    <a:srgbClr val="000000">
                      <a:alpha val="43137"/>
                    </a:srgbClr>
                  </a:outerShdw>
                </a:effectLst>
                <a:uLnTx/>
                <a:uFillTx/>
                <a:latin typeface="Calibri" panose="020F0502020204030204" pitchFamily="34" charset="0"/>
                <a:ea typeface="Open Sans" panose="020B0606030504020204" pitchFamily="34" charset="0"/>
                <a:cs typeface="Calibri" panose="020F0502020204030204" pitchFamily="34" charset="0"/>
              </a:rPr>
              <a:t>Fiscal Management Virtual Academy</a:t>
            </a:r>
          </a:p>
        </p:txBody>
      </p:sp>
      <p:sp>
        <p:nvSpPr>
          <p:cNvPr id="7" name="Content Placeholder 3">
            <a:extLst>
              <a:ext uri="{FF2B5EF4-FFF2-40B4-BE49-F238E27FC236}">
                <a16:creationId xmlns:a16="http://schemas.microsoft.com/office/drawing/2014/main" id="{B31C81E7-78E2-BDB2-1C03-27F326F85953}"/>
              </a:ext>
            </a:extLst>
          </p:cNvPr>
          <p:cNvSpPr>
            <a:spLocks noGrp="1"/>
          </p:cNvSpPr>
          <p:nvPr>
            <p:ph sz="quarter" idx="4294967295"/>
          </p:nvPr>
        </p:nvSpPr>
        <p:spPr>
          <a:xfrm>
            <a:off x="1686553" y="3021162"/>
            <a:ext cx="9405000" cy="1243012"/>
          </a:xfrm>
        </p:spPr>
        <p:txBody>
          <a:bodyPr>
            <a:normAutofit/>
          </a:bodyPr>
          <a:lstStyle>
            <a:lvl1pPr marL="0" indent="0">
              <a:buNone/>
              <a:defRPr/>
            </a:lvl1pPr>
          </a:lstStyle>
          <a:p>
            <a:pPr lvl="0"/>
            <a:r>
              <a:rPr lang="en-US" sz="4000" b="1" dirty="0">
                <a:latin typeface="Calibri" panose="020F0502020204030204" pitchFamily="34" charset="0"/>
                <a:cs typeface="Calibri" panose="020F0502020204030204" pitchFamily="34" charset="0"/>
              </a:rPr>
              <a:t>Subrecipient Management and Monitoring</a:t>
            </a:r>
            <a:endParaRPr lang="en-US" sz="4000" dirty="0"/>
          </a:p>
        </p:txBody>
      </p:sp>
      <p:sp>
        <p:nvSpPr>
          <p:cNvPr id="10" name="Content Placeholder 6">
            <a:extLst>
              <a:ext uri="{FF2B5EF4-FFF2-40B4-BE49-F238E27FC236}">
                <a16:creationId xmlns:a16="http://schemas.microsoft.com/office/drawing/2014/main" id="{A93A7C58-C024-98FB-AB33-B5BCAD132769}"/>
              </a:ext>
            </a:extLst>
          </p:cNvPr>
          <p:cNvSpPr>
            <a:spLocks noGrp="1"/>
          </p:cNvSpPr>
          <p:nvPr>
            <p:ph sz="quarter" idx="10"/>
          </p:nvPr>
        </p:nvSpPr>
        <p:spPr>
          <a:xfrm>
            <a:off x="3212152" y="4194950"/>
            <a:ext cx="5619750" cy="1314450"/>
          </a:xfrm>
        </p:spPr>
        <p:txBody>
          <a:bodyPr/>
          <a:lstStyle>
            <a:lvl1pPr marL="0" indent="0">
              <a:buNone/>
              <a:defRPr/>
            </a:lvl1pPr>
          </a:lstStyle>
          <a:p>
            <a:pPr algn="ctr"/>
            <a:r>
              <a:rPr lang="en-US" b="1" dirty="0">
                <a:latin typeface="Calibri" panose="020F0502020204030204" pitchFamily="34" charset="0"/>
                <a:cs typeface="Calibri" panose="020F0502020204030204" pitchFamily="34" charset="0"/>
              </a:rPr>
              <a:t>Session #2</a:t>
            </a:r>
          </a:p>
          <a:p>
            <a:pPr algn="ctr"/>
            <a:r>
              <a:rPr lang="en-US" b="1" dirty="0">
                <a:latin typeface="Calibri" panose="020F0502020204030204" pitchFamily="34" charset="0"/>
                <a:cs typeface="Calibri" panose="020F0502020204030204" pitchFamily="34" charset="0"/>
              </a:rPr>
              <a:t>November 2024</a:t>
            </a:r>
            <a:endParaRPr lang="en-US" dirty="0"/>
          </a:p>
        </p:txBody>
      </p:sp>
      <p:pic>
        <p:nvPicPr>
          <p:cNvPr id="6" name="Picture 5" descr="Next Level Now Logo">
            <a:extLst>
              <a:ext uri="{FF2B5EF4-FFF2-40B4-BE49-F238E27FC236}">
                <a16:creationId xmlns:a16="http://schemas.microsoft.com/office/drawing/2014/main" id="{E78055EB-3228-0D4A-BBA4-69ECAE9314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82171" y="3911679"/>
            <a:ext cx="2254945" cy="2254945"/>
          </a:xfrm>
          <a:prstGeom prst="rect">
            <a:avLst/>
          </a:prstGeom>
        </p:spPr>
      </p:pic>
    </p:spTree>
    <p:extLst>
      <p:ext uri="{BB962C8B-B14F-4D97-AF65-F5344CB8AC3E}">
        <p14:creationId xmlns:p14="http://schemas.microsoft.com/office/powerpoint/2010/main" val="82221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3175AD3-779D-B2C3-C4F2-0C24EAFA3F86}"/>
              </a:ext>
            </a:extLst>
          </p:cNvPr>
          <p:cNvSpPr txBox="1">
            <a:spLocks noGrp="1"/>
          </p:cNvSpPr>
          <p:nvPr>
            <p:ph type="title" idx="4294967295"/>
          </p:nvPr>
        </p:nvSpPr>
        <p:spPr>
          <a:xfrm>
            <a:off x="321730" y="5371854"/>
            <a:ext cx="1154853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D4460"/>
                </a:solidFill>
                <a:effectLst/>
                <a:uLnTx/>
                <a:uFillTx/>
                <a:latin typeface="Calibri" panose="020F0502020204030204" pitchFamily="34" charset="0"/>
                <a:ea typeface="Open Sans" panose="020B0606030504020204" pitchFamily="34" charset="0"/>
                <a:cs typeface="Calibri" panose="020F0502020204030204" pitchFamily="34" charset="0"/>
              </a:rPr>
              <a:t>Pass-Through Entity Requirements</a:t>
            </a:r>
          </a:p>
        </p:txBody>
      </p:sp>
      <p:pic>
        <p:nvPicPr>
          <p:cNvPr id="8" name="Picture 7">
            <a:extLst>
              <a:ext uri="{FF2B5EF4-FFF2-40B4-BE49-F238E27FC236}">
                <a16:creationId xmlns:a16="http://schemas.microsoft.com/office/drawing/2014/main" id="{3A12ACD3-4A2D-5AB9-C1BD-D7E0BE67D3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12" y="474131"/>
            <a:ext cx="7975728" cy="4745321"/>
          </a:xfrm>
          <a:prstGeom prst="rect">
            <a:avLst/>
          </a:prstGeom>
        </p:spPr>
      </p:pic>
      <p:sp>
        <p:nvSpPr>
          <p:cNvPr id="6" name="Content Placeholder 5">
            <a:extLst>
              <a:ext uri="{FF2B5EF4-FFF2-40B4-BE49-F238E27FC236}">
                <a16:creationId xmlns:a16="http://schemas.microsoft.com/office/drawing/2014/main" id="{20B313B9-6BB6-13A1-86D7-A07BBD4AFF79}"/>
              </a:ext>
            </a:extLst>
          </p:cNvPr>
          <p:cNvSpPr>
            <a:spLocks/>
          </p:cNvSpPr>
          <p:nvPr/>
        </p:nvSpPr>
        <p:spPr>
          <a:xfrm>
            <a:off x="8778240" y="474132"/>
            <a:ext cx="3092028" cy="4745322"/>
          </a:xfrm>
          <a:prstGeom prst="rect">
            <a:avLst/>
          </a:prstGeom>
          <a:solidFill>
            <a:schemeClr val="accent2"/>
          </a:solidFill>
          <a:ln>
            <a:noFill/>
            <a:prstDash/>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200" b="1" i="0" u="none" strike="noStrike" kern="120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rPr>
            </a:br>
            <a: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t>What are the 9 requirements?</a:t>
            </a:r>
            <a:b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b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t>What special provisions apply?</a:t>
            </a:r>
            <a:b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b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t>What information must be included in the subaward?</a:t>
            </a:r>
            <a:b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b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r>
              <a:rPr kumimoji="0" lang="en-US" sz="22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t>What are the monitoring and audit expectations</a:t>
            </a:r>
            <a:r>
              <a:rPr kumimoji="0" lang="en-US" sz="26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t>?</a:t>
            </a:r>
            <a:br>
              <a:rPr kumimoji="0" lang="en-US" sz="26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br>
              <a:rPr kumimoji="0" lang="en-US" sz="2600" b="1" i="0" u="none" strike="noStrike" kern="1200" cap="none" spc="0" normalizeH="0" baseline="0" noProof="0" dirty="0">
                <a:ln>
                  <a:noFill/>
                </a:ln>
                <a:solidFill>
                  <a:schemeClr val="bg1"/>
                </a:solidFill>
                <a:effectLst/>
                <a:uLnTx/>
                <a:uFillTx/>
                <a:latin typeface="Calibri" panose="020F0502020204030204" pitchFamily="34" charset="0"/>
                <a:ea typeface="Open Sans" panose="020B0606030504020204" pitchFamily="34" charset="0"/>
                <a:cs typeface="Calibri" panose="020F0502020204030204" pitchFamily="34" charset="0"/>
              </a:rPr>
            </a:br>
            <a:br>
              <a:rPr kumimoji="0" lang="en-US" sz="2600" b="1" i="0" u="none" strike="noStrike" kern="120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rPr>
            </a:br>
            <a:endParaRPr kumimoji="0" lang="en-US" sz="2600" b="1" i="0" u="none" strike="noStrike" kern="1200" cap="none" spc="0" normalizeH="0" baseline="0" noProof="0" dirty="0">
              <a:ln>
                <a:noFill/>
              </a:ln>
              <a:solidFill>
                <a:schemeClr val="bg1"/>
              </a:solidFill>
              <a:effectLst/>
              <a:uLnTx/>
              <a:uFillTx/>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090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08AA-B036-AF63-BB4F-C11DD183C6D0}"/>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Nine (9) Pass-Through Entity Requirements</a:t>
            </a:r>
          </a:p>
        </p:txBody>
      </p:sp>
      <p:sp>
        <p:nvSpPr>
          <p:cNvPr id="3" name="Content Placeholder 2">
            <a:extLst>
              <a:ext uri="{FF2B5EF4-FFF2-40B4-BE49-F238E27FC236}">
                <a16:creationId xmlns:a16="http://schemas.microsoft.com/office/drawing/2014/main" id="{972140C6-0520-FEB6-6AB4-D2D0E87F57E7}"/>
              </a:ext>
            </a:extLst>
          </p:cNvPr>
          <p:cNvSpPr>
            <a:spLocks noGrp="1"/>
          </p:cNvSpPr>
          <p:nvPr>
            <p:ph idx="1"/>
          </p:nvPr>
        </p:nvSpPr>
        <p:spPr>
          <a:xfrm>
            <a:off x="1327354" y="1356361"/>
            <a:ext cx="10220799" cy="5075788"/>
          </a:xfrm>
        </p:spPr>
        <p:txBody>
          <a:bodyPr>
            <a:normAutofit/>
          </a:bodyPr>
          <a:lstStyle/>
          <a:p>
            <a:pPr marL="0" marR="0" indent="0">
              <a:lnSpc>
                <a:spcPct val="107000"/>
              </a:lnSpc>
              <a:spcBef>
                <a:spcPts val="0"/>
              </a:spcBef>
              <a:spcAft>
                <a:spcPts val="0"/>
              </a:spcAft>
              <a:buNone/>
            </a:pPr>
            <a:r>
              <a:rPr lang="en-US" sz="2200" b="1"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2 CFR 200.232 </a:t>
            </a:r>
            <a:r>
              <a:rPr lang="en-US" sz="2200" b="1" kern="0" dirty="0">
                <a:effectLst/>
                <a:latin typeface="Calibri" panose="020F0502020204030204" pitchFamily="34" charset="0"/>
                <a:ea typeface="Times New Roman" panose="02020603050405020304" pitchFamily="18" charset="0"/>
                <a:cs typeface="Times New Roman" panose="02020603050405020304" pitchFamily="18" charset="0"/>
              </a:rPr>
              <a:t>A pass-through entity must: </a:t>
            </a:r>
          </a:p>
          <a:p>
            <a:pPr marL="0" marR="0" indent="0">
              <a:lnSpc>
                <a:spcPct val="107000"/>
              </a:lnSpc>
              <a:spcBef>
                <a:spcPts val="0"/>
              </a:spcBef>
              <a:spcAft>
                <a:spcPts val="0"/>
              </a:spcAft>
              <a:buNone/>
            </a:pPr>
            <a:endParaRPr lang="en-US" sz="22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a:pPr>
            <a:r>
              <a:rPr lang="en-US" sz="2200" b="1" kern="0" dirty="0">
                <a:effectLst/>
                <a:latin typeface="Calibri" panose="020F0502020204030204" pitchFamily="34" charset="0"/>
                <a:ea typeface="Times New Roman" panose="02020603050405020304" pitchFamily="18" charset="0"/>
                <a:cs typeface="Times New Roman" panose="02020603050405020304" pitchFamily="18" charset="0"/>
              </a:rPr>
              <a:t>Verify</a:t>
            </a: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 that the subrecipient is not excluded or disqualified.</a:t>
            </a:r>
          </a:p>
          <a:p>
            <a:pPr marL="342900" marR="0" indent="-342900">
              <a:lnSpc>
                <a:spcPct val="107000"/>
              </a:lnSpc>
              <a:spcBef>
                <a:spcPts val="0"/>
              </a:spcBef>
              <a:spcAft>
                <a:spcPts val="0"/>
              </a:spcAft>
              <a:buFont typeface="+mj-lt"/>
              <a:buAutoNum type="alphaLcParenR"/>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Ensure that every subaward is </a:t>
            </a:r>
            <a:r>
              <a:rPr lang="en-US" sz="2200" b="1" kern="0" dirty="0">
                <a:effectLst/>
                <a:latin typeface="Calibri" panose="020F0502020204030204" pitchFamily="34" charset="0"/>
                <a:ea typeface="Times New Roman" panose="02020603050405020304" pitchFamily="18" charset="0"/>
                <a:cs typeface="Times New Roman" panose="02020603050405020304" pitchFamily="18" charset="0"/>
              </a:rPr>
              <a:t>clearly identified.</a:t>
            </a:r>
            <a:endParaRPr lang="en-US" sz="2200"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a:pPr>
            <a:r>
              <a:rPr lang="en-US" sz="2200" b="1" kern="0" dirty="0">
                <a:effectLst/>
                <a:latin typeface="Calibri" panose="020F0502020204030204" pitchFamily="34" charset="0"/>
                <a:ea typeface="Times New Roman" panose="02020603050405020304" pitchFamily="18" charset="0"/>
              </a:rPr>
              <a:t>Evaluate</a:t>
            </a:r>
            <a:r>
              <a:rPr lang="en-US" sz="2200" kern="0" dirty="0">
                <a:effectLst/>
                <a:latin typeface="Calibri" panose="020F0502020204030204" pitchFamily="34" charset="0"/>
                <a:ea typeface="Times New Roman" panose="02020603050405020304" pitchFamily="18" charset="0"/>
              </a:rPr>
              <a:t> each subrecipient's fraud risk and risk of noncompliance. </a:t>
            </a:r>
          </a:p>
          <a:p>
            <a:pPr marL="342900" indent="-342900">
              <a:lnSpc>
                <a:spcPct val="107000"/>
              </a:lnSpc>
              <a:spcBef>
                <a:spcPts val="0"/>
              </a:spcBef>
              <a:buFont typeface="+mj-lt"/>
              <a:buAutoNum type="alphaLcParenR"/>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If appropriate, </a:t>
            </a:r>
            <a:r>
              <a:rPr lang="en-US" sz="2200" b="1" kern="0" dirty="0">
                <a:effectLst/>
                <a:latin typeface="Calibri" panose="020F0502020204030204" pitchFamily="34" charset="0"/>
                <a:ea typeface="Times New Roman" panose="02020603050405020304" pitchFamily="18" charset="0"/>
                <a:cs typeface="Times New Roman" panose="02020603050405020304" pitchFamily="18" charset="0"/>
              </a:rPr>
              <a:t>consider implementing specific conditions.</a:t>
            </a:r>
          </a:p>
          <a:p>
            <a:pPr marL="342900" indent="-342900">
              <a:lnSpc>
                <a:spcPct val="107000"/>
              </a:lnSpc>
              <a:spcBef>
                <a:spcPts val="0"/>
              </a:spcBef>
              <a:buFont typeface="+mj-lt"/>
              <a:buAutoNum type="alphaLcParenR"/>
            </a:pPr>
            <a:r>
              <a:rPr lang="en-US" sz="2200" b="1" kern="0" dirty="0">
                <a:effectLst/>
                <a:latin typeface="Calibri" panose="020F0502020204030204" pitchFamily="34" charset="0"/>
                <a:ea typeface="Times New Roman" panose="02020603050405020304" pitchFamily="18" charset="0"/>
                <a:cs typeface="Times New Roman" panose="02020603050405020304" pitchFamily="18" charset="0"/>
              </a:rPr>
              <a:t>Monitor </a:t>
            </a: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the activities of a subrecipient.</a:t>
            </a:r>
          </a:p>
          <a:p>
            <a:pPr marL="342900" indent="-342900">
              <a:lnSpc>
                <a:spcPct val="107000"/>
              </a:lnSpc>
              <a:spcBef>
                <a:spcPts val="0"/>
              </a:spcBef>
              <a:buFont typeface="+mj-lt"/>
              <a:buAutoNum type="alphaLcParenR"/>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Depending upon the pass-through entity's assessment of the risk posed by the subrecipient implement monitorin</a:t>
            </a:r>
            <a:r>
              <a:rPr lang="en-US" sz="2200" kern="0" dirty="0">
                <a:latin typeface="Calibri" panose="020F0502020204030204" pitchFamily="34" charset="0"/>
                <a:ea typeface="Times New Roman" panose="02020603050405020304" pitchFamily="18" charset="0"/>
                <a:cs typeface="Times New Roman" panose="02020603050405020304" pitchFamily="18" charset="0"/>
              </a:rPr>
              <a:t>g </a:t>
            </a: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tools</a:t>
            </a:r>
            <a:r>
              <a:rPr lang="en-US" sz="2200" b="1"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Verify that a </a:t>
            </a:r>
            <a:r>
              <a:rPr lang="en-US" sz="2200" b="1" kern="0" dirty="0">
                <a:effectLst/>
                <a:latin typeface="Calibri" panose="020F0502020204030204" pitchFamily="34" charset="0"/>
                <a:ea typeface="Times New Roman" panose="02020603050405020304" pitchFamily="18" charset="0"/>
                <a:cs typeface="Times New Roman" panose="02020603050405020304" pitchFamily="18" charset="0"/>
              </a:rPr>
              <a:t>subrecipient is audited </a:t>
            </a: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as required by subpart F of this part.</a:t>
            </a:r>
          </a:p>
          <a:p>
            <a:pPr marL="342900" marR="0" indent="-342900">
              <a:lnSpc>
                <a:spcPct val="107000"/>
              </a:lnSpc>
              <a:spcBef>
                <a:spcPts val="0"/>
              </a:spcBef>
              <a:spcAft>
                <a:spcPts val="0"/>
              </a:spcAft>
              <a:buFont typeface="+mj-lt"/>
              <a:buAutoNum type="alphaLcParenR"/>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Consider whether the results of a subrecipient's audit, site visits, or other monitoring necessitate adjustments to the pass-through entity's records.</a:t>
            </a:r>
          </a:p>
          <a:p>
            <a:pPr marL="342900" marR="0" indent="-342900">
              <a:lnSpc>
                <a:spcPct val="107000"/>
              </a:lnSpc>
              <a:spcBef>
                <a:spcPts val="0"/>
              </a:spcBef>
              <a:spcAft>
                <a:spcPts val="0"/>
              </a:spcAft>
              <a:buFont typeface="+mj-lt"/>
              <a:buAutoNum type="alphaLcParenR"/>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Consider taking enforcement action against noncompliant subrecipients.</a:t>
            </a:r>
          </a:p>
          <a:p>
            <a:pPr marL="342900" marR="0" indent="-342900">
              <a:lnSpc>
                <a:spcPct val="107000"/>
              </a:lnSpc>
              <a:spcBef>
                <a:spcPts val="0"/>
              </a:spcBef>
              <a:spcAft>
                <a:spcPts val="0"/>
              </a:spcAft>
              <a:buFont typeface="+mj-lt"/>
              <a:buAutoNum type="alphaLcParenR"/>
            </a:pPr>
            <a:endParaRPr lang="en-US" sz="22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40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BB77B-8307-D732-FE83-A12643F4A88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E0C98A-AEAC-22B8-19DA-F97B19C7E9A2}"/>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#1</a:t>
            </a:r>
            <a:br>
              <a:rPr lang="en-US" sz="3200" dirty="0">
                <a:solidFill>
                  <a:schemeClr val="bg1"/>
                </a:solidFill>
                <a:latin typeface="+mj-lt"/>
              </a:rPr>
            </a:br>
            <a:r>
              <a:rPr lang="en-US" sz="4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Verify</a:t>
            </a:r>
            <a:r>
              <a:rPr lang="en-US" sz="4000"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that the subrecipient is not excluded or disqualified</a:t>
            </a: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279591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99D7F-D214-BF91-DFA5-4338E64A8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B555E9-C004-AEFC-0B7B-A5A6EC3D4565}"/>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Not Excluded</a:t>
            </a:r>
          </a:p>
        </p:txBody>
      </p:sp>
      <p:sp>
        <p:nvSpPr>
          <p:cNvPr id="3" name="Content Placeholder 2">
            <a:extLst>
              <a:ext uri="{FF2B5EF4-FFF2-40B4-BE49-F238E27FC236}">
                <a16:creationId xmlns:a16="http://schemas.microsoft.com/office/drawing/2014/main" id="{EFB81C93-023E-D1A5-9DB8-66770AE36ED5}"/>
              </a:ext>
            </a:extLst>
          </p:cNvPr>
          <p:cNvSpPr>
            <a:spLocks noGrp="1"/>
          </p:cNvSpPr>
          <p:nvPr>
            <p:ph idx="1"/>
          </p:nvPr>
        </p:nvSpPr>
        <p:spPr>
          <a:xfrm>
            <a:off x="982028" y="1431691"/>
            <a:ext cx="10661332" cy="5075788"/>
          </a:xfrm>
        </p:spPr>
        <p:txBody>
          <a:bodyPr>
            <a:normAutofit/>
          </a:bodyPr>
          <a:lstStyle/>
          <a:p>
            <a:pPr marL="0" marR="0" indent="0">
              <a:lnSpc>
                <a:spcPct val="107000"/>
              </a:lnSpc>
              <a:spcBef>
                <a:spcPts val="0"/>
              </a:spcBef>
              <a:spcAft>
                <a:spcPts val="0"/>
              </a:spcAft>
              <a:buNone/>
            </a:pPr>
            <a:endParaRPr lang="en-US" sz="22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Verify that the subrecipient is not excluded or disqualified in accordance with § 180.300.</a:t>
            </a:r>
          </a:p>
          <a:p>
            <a:pPr lvl="1">
              <a:lnSpc>
                <a:spcPct val="107000"/>
              </a:lnSpc>
              <a:spcBef>
                <a:spcPts val="0"/>
              </a:spcBef>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Checking SAM.gov to confirm subrecipient is not suspended, debarred, or otherwise excluded from receiving Federal funds (subrecipient needs to have a Unique Entity ID, which is a12-character alphanumeric ID assigned to an entity by SAM.gov); or </a:t>
            </a:r>
          </a:p>
          <a:p>
            <a:pPr lvl="1">
              <a:lnSpc>
                <a:spcPct val="107000"/>
              </a:lnSpc>
              <a:spcBef>
                <a:spcPts val="0"/>
              </a:spcBef>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Collecting a certification from the subrecipient; or</a:t>
            </a:r>
          </a:p>
          <a:p>
            <a:pPr lvl="1">
              <a:lnSpc>
                <a:spcPct val="107000"/>
              </a:lnSpc>
              <a:spcBef>
                <a:spcPts val="0"/>
              </a:spcBef>
            </a:pPr>
            <a:r>
              <a:rPr lang="en-US" sz="2200" kern="0" dirty="0">
                <a:effectLst/>
                <a:latin typeface="Calibri" panose="020F0502020204030204" pitchFamily="34" charset="0"/>
                <a:ea typeface="Times New Roman" panose="02020603050405020304" pitchFamily="18" charset="0"/>
                <a:cs typeface="Times New Roman" panose="02020603050405020304" pitchFamily="18" charset="0"/>
              </a:rPr>
              <a:t>Adding a clause or condition in the subrecipient agreement.</a:t>
            </a:r>
          </a:p>
          <a:p>
            <a:pPr lvl="1">
              <a:lnSpc>
                <a:spcPct val="107000"/>
              </a:lnSpc>
              <a:spcBef>
                <a:spcPts val="0"/>
              </a:spcBef>
            </a:pPr>
            <a:endParaRPr lang="en-US" sz="2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2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2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22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Sam.gov Logo">
            <a:extLst>
              <a:ext uri="{FF2B5EF4-FFF2-40B4-BE49-F238E27FC236}">
                <a16:creationId xmlns:a16="http://schemas.microsoft.com/office/drawing/2014/main" id="{4409CA7B-D323-54A0-C25B-545E27F507F1}"/>
              </a:ext>
            </a:extLst>
          </p:cNvPr>
          <p:cNvPicPr>
            <a:picLocks noChangeAspect="1"/>
          </p:cNvPicPr>
          <p:nvPr/>
        </p:nvPicPr>
        <p:blipFill>
          <a:blip r:embed="rId2"/>
          <a:stretch>
            <a:fillRect/>
          </a:stretch>
        </p:blipFill>
        <p:spPr>
          <a:xfrm>
            <a:off x="3258469" y="4524786"/>
            <a:ext cx="5001612" cy="1016994"/>
          </a:xfrm>
          <a:prstGeom prst="rect">
            <a:avLst/>
          </a:prstGeom>
        </p:spPr>
      </p:pic>
    </p:spTree>
    <p:extLst>
      <p:ext uri="{BB962C8B-B14F-4D97-AF65-F5344CB8AC3E}">
        <p14:creationId xmlns:p14="http://schemas.microsoft.com/office/powerpoint/2010/main" val="385000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CF522-7D1E-B9EA-8862-90A41DB0C8D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212B2C9-F40E-B5FC-7D22-72C3671EEE4A}"/>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#2</a:t>
            </a:r>
            <a:br>
              <a:rPr lang="en-US" sz="3200" dirty="0">
                <a:solidFill>
                  <a:schemeClr val="bg1"/>
                </a:solidFill>
                <a:latin typeface="+mj-lt"/>
              </a:rPr>
            </a:br>
            <a:r>
              <a:rPr lang="en-US" sz="4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Ensure that every subaward is clearly identified</a:t>
            </a:r>
            <a:br>
              <a:rPr lang="en-US" sz="4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53639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D4F4-0D4D-5642-65D1-A34B47459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9862E-6DCF-44E0-345D-94FA0E1C9DFD}"/>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Subaward Info</a:t>
            </a:r>
          </a:p>
        </p:txBody>
      </p:sp>
      <p:sp>
        <p:nvSpPr>
          <p:cNvPr id="3" name="Content Placeholder 2">
            <a:extLst>
              <a:ext uri="{FF2B5EF4-FFF2-40B4-BE49-F238E27FC236}">
                <a16:creationId xmlns:a16="http://schemas.microsoft.com/office/drawing/2014/main" id="{E38AB6CC-BC9E-438D-B8FA-FEC3D0CD59B9}"/>
              </a:ext>
            </a:extLst>
          </p:cNvPr>
          <p:cNvSpPr>
            <a:spLocks noGrp="1"/>
          </p:cNvSpPr>
          <p:nvPr>
            <p:ph idx="1"/>
          </p:nvPr>
        </p:nvSpPr>
        <p:spPr>
          <a:xfrm>
            <a:off x="1123073" y="1035348"/>
            <a:ext cx="8967019" cy="5075788"/>
          </a:xfrm>
        </p:spPr>
        <p:txBody>
          <a:bodyPr>
            <a:normAutofit/>
          </a:bodyPr>
          <a:lstStyle/>
          <a:p>
            <a:pPr marL="0" marR="0" indent="0">
              <a:lnSpc>
                <a:spcPct val="107000"/>
              </a:lnSpc>
              <a:spcBef>
                <a:spcPts val="0"/>
              </a:spcBef>
              <a:spcAft>
                <a:spcPts val="0"/>
              </a:spcAft>
              <a:buNone/>
            </a:pPr>
            <a:endParaRPr lang="en-US" sz="20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2"/>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Ensure that every subaward is clearly identified to the subrecipient as a subaward and includes the information required per this section.</a:t>
            </a:r>
          </a:p>
          <a:p>
            <a:pPr marL="800100" lvl="1" indent="-342900">
              <a:lnSpc>
                <a:spcPct val="107000"/>
              </a:lnSpc>
              <a:spcBef>
                <a:spcPts val="0"/>
              </a:spcBef>
              <a:buFont typeface="+mj-lt"/>
              <a:buAutoNum type="arabicPeriod"/>
            </a:pPr>
            <a:r>
              <a:rPr lang="en-US" sz="2000" kern="0" dirty="0">
                <a:latin typeface="Calibri" panose="020F0502020204030204" pitchFamily="34" charset="0"/>
                <a:cs typeface="Times New Roman" panose="02020603050405020304" pitchFamily="18" charset="0"/>
              </a:rPr>
              <a:t>Federal award identification:</a:t>
            </a:r>
          </a:p>
          <a:p>
            <a:pPr marL="1314450" lvl="2" indent="-400050">
              <a:lnSpc>
                <a:spcPct val="117000"/>
              </a:lnSpc>
              <a:spcBef>
                <a:spcPts val="0"/>
              </a:spcBef>
              <a:buFont typeface="+mj-lt"/>
              <a:buAutoNum type="romanLcPeriod"/>
            </a:pPr>
            <a:r>
              <a:rPr lang="en-US" kern="0" dirty="0">
                <a:latin typeface="Calibri" panose="020F0502020204030204" pitchFamily="34" charset="0"/>
                <a:cs typeface="Times New Roman" panose="02020603050405020304" pitchFamily="18" charset="0"/>
              </a:rPr>
              <a:t>Subrecipient's name (must match the name associated with its unique entity identifier);</a:t>
            </a:r>
          </a:p>
          <a:p>
            <a:pPr marL="1314450" lvl="2" indent="-400050">
              <a:lnSpc>
                <a:spcPct val="107000"/>
              </a:lnSpc>
              <a:spcBef>
                <a:spcPts val="0"/>
              </a:spcBef>
              <a:buFont typeface="+mj-lt"/>
              <a:buAutoNum type="romanLcPeriod"/>
            </a:pPr>
            <a:r>
              <a:rPr lang="en-US" kern="0" dirty="0">
                <a:latin typeface="Calibri" panose="020F0502020204030204" pitchFamily="34" charset="0"/>
                <a:cs typeface="Times New Roman" panose="02020603050405020304" pitchFamily="18" charset="0"/>
              </a:rPr>
              <a:t>Subrecipient's unique entity identifier;</a:t>
            </a:r>
          </a:p>
          <a:p>
            <a:pPr marL="1314450" lvl="2" indent="-400050">
              <a:lnSpc>
                <a:spcPct val="107000"/>
              </a:lnSpc>
              <a:spcBef>
                <a:spcPts val="0"/>
              </a:spcBef>
              <a:buFont typeface="+mj-lt"/>
              <a:buAutoNum type="romanLcPeriod"/>
            </a:pPr>
            <a:r>
              <a:rPr lang="en-US" kern="0" dirty="0">
                <a:latin typeface="Calibri" panose="020F0502020204030204" pitchFamily="34" charset="0"/>
                <a:cs typeface="Times New Roman" panose="02020603050405020304" pitchFamily="18" charset="0"/>
              </a:rPr>
              <a:t>Federal Award Identification Number (FAIN);</a:t>
            </a:r>
          </a:p>
          <a:p>
            <a:pPr marL="1314450" lvl="2" indent="-400050">
              <a:lnSpc>
                <a:spcPct val="107000"/>
              </a:lnSpc>
              <a:spcBef>
                <a:spcPts val="0"/>
              </a:spcBef>
              <a:buFont typeface="+mj-lt"/>
              <a:buAutoNum type="romanLcPeriod"/>
            </a:pPr>
            <a:r>
              <a:rPr lang="en-US" kern="0" dirty="0">
                <a:latin typeface="Calibri" panose="020F0502020204030204" pitchFamily="34" charset="0"/>
                <a:cs typeface="Times New Roman" panose="02020603050405020304" pitchFamily="18" charset="0"/>
              </a:rPr>
              <a:t>Federal Award Date;</a:t>
            </a:r>
          </a:p>
          <a:p>
            <a:pPr marL="1314450" lvl="2" indent="-400050">
              <a:lnSpc>
                <a:spcPct val="107000"/>
              </a:lnSpc>
              <a:spcBef>
                <a:spcPts val="0"/>
              </a:spcBef>
              <a:buFont typeface="+mj-lt"/>
              <a:buAutoNum type="romanLcPeriod"/>
            </a:pPr>
            <a:r>
              <a:rPr lang="en-US" kern="0" dirty="0">
                <a:latin typeface="Calibri" panose="020F0502020204030204" pitchFamily="34" charset="0"/>
                <a:cs typeface="Times New Roman" panose="02020603050405020304" pitchFamily="18" charset="0"/>
              </a:rPr>
              <a:t>Subaward Period of Performance Start and End Date;</a:t>
            </a:r>
          </a:p>
          <a:p>
            <a:pPr marL="1314450" lvl="2" indent="-400050">
              <a:lnSpc>
                <a:spcPct val="107000"/>
              </a:lnSpc>
              <a:spcBef>
                <a:spcPts val="0"/>
              </a:spcBef>
              <a:buFont typeface="+mj-lt"/>
              <a:buAutoNum type="romanLcPeriod"/>
            </a:pPr>
            <a:r>
              <a:rPr lang="en-US" kern="0" dirty="0">
                <a:latin typeface="Calibri" panose="020F0502020204030204" pitchFamily="34" charset="0"/>
                <a:cs typeface="Times New Roman" panose="02020603050405020304" pitchFamily="18" charset="0"/>
              </a:rPr>
              <a:t>Subaward Budget Period Start and End Date;</a:t>
            </a:r>
          </a:p>
          <a:p>
            <a:pPr marL="1314450" lvl="2" indent="-400050">
              <a:lnSpc>
                <a:spcPct val="107000"/>
              </a:lnSpc>
              <a:spcBef>
                <a:spcPts val="0"/>
              </a:spcBef>
              <a:buFont typeface="+mj-lt"/>
              <a:buAutoNum type="romanLcPeriod"/>
            </a:pPr>
            <a:r>
              <a:rPr lang="en-US" kern="0" dirty="0">
                <a:latin typeface="Calibri" panose="020F0502020204030204" pitchFamily="34" charset="0"/>
                <a:cs typeface="Times New Roman" panose="02020603050405020304" pitchFamily="18" charset="0"/>
              </a:rPr>
              <a:t>Amount of Federal Funds Obligated in the subaward;</a:t>
            </a:r>
          </a:p>
          <a:p>
            <a:pPr marL="457200" lvl="1" indent="0">
              <a:lnSpc>
                <a:spcPct val="107000"/>
              </a:lnSpc>
              <a:spcBef>
                <a:spcPts val="0"/>
              </a:spcBef>
              <a:buNone/>
            </a:pPr>
            <a:endParaRPr lang="en-US" sz="1400" i="1" kern="0" dirty="0">
              <a:latin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14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12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3D4F4-0D4D-5642-65D1-A34B47459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9862E-6DCF-44E0-345D-94FA0E1C9DFD}"/>
              </a:ext>
            </a:extLst>
          </p:cNvPr>
          <p:cNvSpPr>
            <a:spLocks noGrp="1"/>
          </p:cNvSpPr>
          <p:nvPr>
            <p:ph type="title"/>
          </p:nvPr>
        </p:nvSpPr>
        <p:spPr>
          <a:xfrm>
            <a:off x="838200" y="350521"/>
            <a:ext cx="10515600" cy="1005840"/>
          </a:xfrm>
        </p:spPr>
        <p:txBody>
          <a:bodyPr>
            <a:normAutofit/>
          </a:bodyPr>
          <a:lstStyle/>
          <a:p>
            <a:r>
              <a:rPr lang="en-US" dirty="0">
                <a:latin typeface="Calibri" panose="020F0502020204030204" pitchFamily="34" charset="0"/>
                <a:cs typeface="Calibri" panose="020F0502020204030204" pitchFamily="34" charset="0"/>
              </a:rPr>
              <a:t>Pass-Through Entity Requirements – Subaward Info</a:t>
            </a:r>
            <a:r>
              <a:rPr lang="en-US" dirty="0">
                <a:solidFill>
                  <a:schemeClr val="bg1"/>
                </a:solidFill>
                <a:latin typeface="Calibri" panose="020F0502020204030204" pitchFamily="34" charset="0"/>
                <a:cs typeface="Calibri" panose="020F0502020204030204" pitchFamily="34" charset="0"/>
              </a:rPr>
              <a:t> 2</a:t>
            </a:r>
          </a:p>
        </p:txBody>
      </p:sp>
      <p:sp>
        <p:nvSpPr>
          <p:cNvPr id="3" name="Content Placeholder 2">
            <a:extLst>
              <a:ext uri="{FF2B5EF4-FFF2-40B4-BE49-F238E27FC236}">
                <a16:creationId xmlns:a16="http://schemas.microsoft.com/office/drawing/2014/main" id="{E38AB6CC-BC9E-438D-B8FA-FEC3D0CD59B9}"/>
              </a:ext>
            </a:extLst>
          </p:cNvPr>
          <p:cNvSpPr>
            <a:spLocks noGrp="1"/>
          </p:cNvSpPr>
          <p:nvPr>
            <p:ph idx="1"/>
          </p:nvPr>
        </p:nvSpPr>
        <p:spPr>
          <a:xfrm>
            <a:off x="716673" y="1238651"/>
            <a:ext cx="10515600" cy="5075788"/>
          </a:xfrm>
        </p:spPr>
        <p:txBody>
          <a:bodyPr>
            <a:normAutofit/>
          </a:bodyPr>
          <a:lstStyle/>
          <a:p>
            <a:pPr marL="514350" marR="0" indent="-514350">
              <a:lnSpc>
                <a:spcPct val="107000"/>
              </a:lnSpc>
              <a:spcBef>
                <a:spcPts val="0"/>
              </a:spcBef>
              <a:spcAft>
                <a:spcPts val="0"/>
              </a:spcAft>
              <a:buFont typeface="+mj-lt"/>
              <a:buAutoNum type="romanLcPeriod" startAt="8"/>
            </a:pPr>
            <a:endParaRPr lang="en-US" sz="2000" b="1" kern="0" dirty="0">
              <a:latin typeface="Calibri" panose="020F0502020204030204" pitchFamily="34" charset="0"/>
              <a:ea typeface="Times New Roman" panose="02020603050405020304" pitchFamily="18" charset="0"/>
              <a:cs typeface="Times New Roman" panose="02020603050405020304" pitchFamily="18" charset="0"/>
            </a:endParaRPr>
          </a:p>
          <a:p>
            <a:pPr marL="1428750" lvl="2" indent="-514350">
              <a:lnSpc>
                <a:spcPct val="107000"/>
              </a:lnSpc>
              <a:spcBef>
                <a:spcPts val="0"/>
              </a:spcBef>
              <a:buFont typeface="+mj-lt"/>
              <a:buAutoNum type="romanLcPeriod" startAt="8"/>
            </a:pPr>
            <a:r>
              <a:rPr lang="en-US" kern="0" dirty="0">
                <a:latin typeface="Calibri" panose="020F0502020204030204" pitchFamily="34" charset="0"/>
                <a:cs typeface="Times New Roman" panose="02020603050405020304" pitchFamily="18" charset="0"/>
              </a:rPr>
              <a:t>Total Amount of Federal Funds Obligated to the subrecipient by the pass-through entity, including the current financial obligation;</a:t>
            </a:r>
          </a:p>
          <a:p>
            <a:pPr marL="1428750" lvl="2" indent="-514350">
              <a:lnSpc>
                <a:spcPct val="107000"/>
              </a:lnSpc>
              <a:spcBef>
                <a:spcPts val="0"/>
              </a:spcBef>
              <a:buFont typeface="+mj-lt"/>
              <a:buAutoNum type="romanLcPeriod" startAt="8"/>
            </a:pPr>
            <a:r>
              <a:rPr lang="en-US" kern="0" dirty="0">
                <a:latin typeface="Calibri" panose="020F0502020204030204" pitchFamily="34" charset="0"/>
                <a:cs typeface="Times New Roman" panose="02020603050405020304" pitchFamily="18" charset="0"/>
              </a:rPr>
              <a:t>Total Amount of the Federal Award committed to the subrecipient by the pass-through entity;</a:t>
            </a:r>
          </a:p>
          <a:p>
            <a:pPr marL="1428750" lvl="2" indent="-514350">
              <a:lnSpc>
                <a:spcPct val="107000"/>
              </a:lnSpc>
              <a:spcBef>
                <a:spcPts val="0"/>
              </a:spcBef>
              <a:buFont typeface="+mj-lt"/>
              <a:buAutoNum type="romanLcPeriod" startAt="8"/>
            </a:pPr>
            <a:r>
              <a:rPr lang="en-US" kern="0" dirty="0">
                <a:latin typeface="Calibri" panose="020F0502020204030204" pitchFamily="34" charset="0"/>
                <a:cs typeface="Times New Roman" panose="02020603050405020304" pitchFamily="18" charset="0"/>
              </a:rPr>
              <a:t>Federal award project description, as required by the Federal Funding Accountability and Transparency Act (FFATA);</a:t>
            </a:r>
          </a:p>
          <a:p>
            <a:pPr marL="1428750" lvl="2" indent="-514350">
              <a:lnSpc>
                <a:spcPct val="107000"/>
              </a:lnSpc>
              <a:spcBef>
                <a:spcPts val="0"/>
              </a:spcBef>
              <a:buFont typeface="+mj-lt"/>
              <a:buAutoNum type="romanLcPeriod" startAt="8"/>
            </a:pPr>
            <a:r>
              <a:rPr lang="en-US" kern="0" dirty="0">
                <a:latin typeface="Calibri" panose="020F0502020204030204" pitchFamily="34" charset="0"/>
                <a:cs typeface="Times New Roman" panose="02020603050405020304" pitchFamily="18" charset="0"/>
              </a:rPr>
              <a:t>Name of the Federal agency, pass-through entity, and contact information for awarding official of the pass-through entity;</a:t>
            </a:r>
          </a:p>
          <a:p>
            <a:pPr marL="1428750" lvl="2" indent="-514350">
              <a:lnSpc>
                <a:spcPct val="107000"/>
              </a:lnSpc>
              <a:spcBef>
                <a:spcPts val="0"/>
              </a:spcBef>
              <a:buFont typeface="+mj-lt"/>
              <a:buAutoNum type="romanLcPeriod" startAt="8"/>
            </a:pPr>
            <a:r>
              <a:rPr lang="en-US" kern="0" dirty="0">
                <a:latin typeface="Calibri" panose="020F0502020204030204" pitchFamily="34" charset="0"/>
                <a:cs typeface="Times New Roman" panose="02020603050405020304" pitchFamily="18" charset="0"/>
              </a:rPr>
              <a:t>Assistance Listings title and number; the pass-through entity must identify the dollar amount made available under each Federal award and the Assistance Listings Number at the time of disbursement;</a:t>
            </a:r>
          </a:p>
          <a:p>
            <a:pPr marL="1428750" lvl="2" indent="-514350">
              <a:lnSpc>
                <a:spcPct val="107000"/>
              </a:lnSpc>
              <a:spcBef>
                <a:spcPts val="0"/>
              </a:spcBef>
              <a:buFont typeface="+mj-lt"/>
              <a:buAutoNum type="romanLcPeriod" startAt="8"/>
            </a:pPr>
            <a:r>
              <a:rPr lang="en-US" kern="0" dirty="0">
                <a:latin typeface="Calibri" panose="020F0502020204030204" pitchFamily="34" charset="0"/>
                <a:cs typeface="Times New Roman" panose="02020603050405020304" pitchFamily="18" charset="0"/>
              </a:rPr>
              <a:t>Identification of whether the Federal award is for research and development; and</a:t>
            </a:r>
          </a:p>
          <a:p>
            <a:pPr marL="1428750" lvl="2" indent="-514350">
              <a:lnSpc>
                <a:spcPct val="107000"/>
              </a:lnSpc>
              <a:spcBef>
                <a:spcPts val="0"/>
              </a:spcBef>
              <a:buFont typeface="+mj-lt"/>
              <a:buAutoNum type="romanLcPeriod" startAt="8"/>
            </a:pPr>
            <a:r>
              <a:rPr lang="en-US" kern="0" dirty="0">
                <a:latin typeface="Calibri" panose="020F0502020204030204" pitchFamily="34" charset="0"/>
                <a:cs typeface="Times New Roman" panose="02020603050405020304" pitchFamily="18" charset="0"/>
              </a:rPr>
              <a:t>Indirect cost rate for the Federal award (including if the de minimis rate is used in accordance with § 200.414).</a:t>
            </a:r>
          </a:p>
          <a:p>
            <a:pPr marL="457200" lvl="1" indent="0">
              <a:lnSpc>
                <a:spcPct val="107000"/>
              </a:lnSpc>
              <a:spcBef>
                <a:spcPts val="0"/>
              </a:spcBef>
              <a:buNone/>
            </a:pPr>
            <a:endParaRPr lang="en-US" sz="1400" i="1" kern="0" dirty="0">
              <a:latin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14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072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8E63-E590-5023-98F9-A329FA5E8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40EE3-AA2F-0E84-967D-9C6DCE15BC5D}"/>
              </a:ext>
            </a:extLst>
          </p:cNvPr>
          <p:cNvSpPr>
            <a:spLocks noGrp="1"/>
          </p:cNvSpPr>
          <p:nvPr>
            <p:ph type="title"/>
          </p:nvPr>
        </p:nvSpPr>
        <p:spPr>
          <a:xfrm>
            <a:off x="838200" y="350521"/>
            <a:ext cx="10515600" cy="1005840"/>
          </a:xfrm>
        </p:spPr>
        <p:txBody>
          <a:bodyPr>
            <a:normAutofit/>
          </a:bodyPr>
          <a:lstStyle/>
          <a:p>
            <a:r>
              <a:rPr lang="en-US" dirty="0">
                <a:latin typeface="Calibri" panose="020F0502020204030204" pitchFamily="34" charset="0"/>
                <a:cs typeface="Calibri" panose="020F0502020204030204" pitchFamily="34" charset="0"/>
              </a:rPr>
              <a:t>Pass-Through Entity Requirements – Subaward Info </a:t>
            </a:r>
            <a:r>
              <a:rPr lang="en-US" dirty="0">
                <a:solidFill>
                  <a:schemeClr val="bg1"/>
                </a:solidFill>
                <a:latin typeface="Calibri" panose="020F0502020204030204" pitchFamily="34" charset="0"/>
                <a:cs typeface="Calibri" panose="020F0502020204030204" pitchFamily="34" charset="0"/>
              </a:rPr>
              <a:t>3</a:t>
            </a:r>
          </a:p>
        </p:txBody>
      </p:sp>
      <p:sp>
        <p:nvSpPr>
          <p:cNvPr id="3" name="Content Placeholder 2">
            <a:extLst>
              <a:ext uri="{FF2B5EF4-FFF2-40B4-BE49-F238E27FC236}">
                <a16:creationId xmlns:a16="http://schemas.microsoft.com/office/drawing/2014/main" id="{073FE8B8-13CB-A4D7-B4A0-3EE2205168B6}"/>
              </a:ext>
            </a:extLst>
          </p:cNvPr>
          <p:cNvSpPr>
            <a:spLocks noGrp="1"/>
          </p:cNvSpPr>
          <p:nvPr>
            <p:ph idx="1"/>
          </p:nvPr>
        </p:nvSpPr>
        <p:spPr>
          <a:xfrm>
            <a:off x="948157" y="1518921"/>
            <a:ext cx="10295686" cy="5075788"/>
          </a:xfrm>
        </p:spPr>
        <p:txBody>
          <a:bodyPr>
            <a:normAutofit/>
          </a:bodyPr>
          <a:lstStyle/>
          <a:p>
            <a:pPr marL="0" marR="0" indent="0">
              <a:lnSpc>
                <a:spcPct val="107000"/>
              </a:lnSpc>
              <a:spcBef>
                <a:spcPts val="0"/>
              </a:spcBef>
              <a:spcAft>
                <a:spcPts val="0"/>
              </a:spcAft>
              <a:buNone/>
            </a:pPr>
            <a:endParaRPr lang="en-US" sz="20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2"/>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Ensure that every subaward is clearly identified to the subrecipient as a subaward and includes the information required per this section.</a:t>
            </a:r>
          </a:p>
          <a:p>
            <a:pPr marL="800100" lvl="1" indent="-342900">
              <a:lnSpc>
                <a:spcPct val="107000"/>
              </a:lnSpc>
              <a:spcBef>
                <a:spcPts val="0"/>
              </a:spcBef>
              <a:buFont typeface="+mj-lt"/>
              <a:buAutoNum type="arabicPeriod" startAt="2"/>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All requirements of the subaward, including requirements imposed by Federal statutes, regulations, and the terms and conditions of the Federal award;</a:t>
            </a:r>
          </a:p>
          <a:p>
            <a:pPr marL="457200" lvl="1" indent="0">
              <a:lnSpc>
                <a:spcPct val="107000"/>
              </a:lnSpc>
              <a:spcBef>
                <a:spcPts val="0"/>
              </a:spcBef>
              <a:buNone/>
            </a:pP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3"/>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Any additional requirements that the pass-through entity imposes on the subrecipient for the pass-through entity to meet its responsibilities under the Federal award. This includes information and certifications (see § 200.415) required for submitting financial and performance reports that the pass-through entity must provide to the Federal agency;</a:t>
            </a:r>
          </a:p>
          <a:p>
            <a:pPr marL="457200" lvl="1" indent="0">
              <a:lnSpc>
                <a:spcPct val="107000"/>
              </a:lnSpc>
              <a:spcBef>
                <a:spcPts val="0"/>
              </a:spcBef>
              <a:buNone/>
            </a:pPr>
            <a:endParaRPr lang="en-US" sz="2000" kern="0" dirty="0">
              <a:effectLst/>
              <a:latin typeface="Calibri" panose="020F0502020204030204" pitchFamily="34" charset="0"/>
              <a:ea typeface="Times New Roman" panose="02020603050405020304" pitchFamily="18" charset="0"/>
              <a:cs typeface="Calibri" panose="020F0502020204030204" pitchFamily="34" charset="0"/>
            </a:endParaRPr>
          </a:p>
          <a:p>
            <a:pPr marL="457200" lvl="1" indent="0">
              <a:lnSpc>
                <a:spcPct val="107000"/>
              </a:lnSpc>
              <a:spcBef>
                <a:spcPts val="0"/>
              </a:spcBef>
              <a:buNone/>
            </a:pPr>
            <a:endParaRPr lang="en-US" sz="14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37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FB6E-A0E1-1EEA-C2FD-147E5CB2F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A6ED8-D07C-E95F-A0D1-5F67F80D9884}"/>
              </a:ext>
            </a:extLst>
          </p:cNvPr>
          <p:cNvSpPr>
            <a:spLocks noGrp="1"/>
          </p:cNvSpPr>
          <p:nvPr>
            <p:ph type="title"/>
          </p:nvPr>
        </p:nvSpPr>
        <p:spPr>
          <a:xfrm>
            <a:off x="838200" y="350521"/>
            <a:ext cx="10515600" cy="1005840"/>
          </a:xfrm>
        </p:spPr>
        <p:txBody>
          <a:bodyPr>
            <a:normAutofit/>
          </a:bodyPr>
          <a:lstStyle/>
          <a:p>
            <a:r>
              <a:rPr lang="en-US" dirty="0">
                <a:latin typeface="Calibri" panose="020F0502020204030204" pitchFamily="34" charset="0"/>
                <a:cs typeface="Calibri" panose="020F0502020204030204" pitchFamily="34" charset="0"/>
              </a:rPr>
              <a:t>Pass-Through Entity Requirements - Subaward Info </a:t>
            </a:r>
            <a:r>
              <a:rPr lang="en-US" dirty="0">
                <a:solidFill>
                  <a:schemeClr val="bg1"/>
                </a:solidFill>
                <a:latin typeface="Calibri" panose="020F0502020204030204" pitchFamily="34" charset="0"/>
                <a:cs typeface="Calibri" panose="020F0502020204030204" pitchFamily="34" charset="0"/>
              </a:rPr>
              <a:t>4</a:t>
            </a:r>
          </a:p>
        </p:txBody>
      </p:sp>
      <p:sp>
        <p:nvSpPr>
          <p:cNvPr id="3" name="Content Placeholder 2">
            <a:extLst>
              <a:ext uri="{FF2B5EF4-FFF2-40B4-BE49-F238E27FC236}">
                <a16:creationId xmlns:a16="http://schemas.microsoft.com/office/drawing/2014/main" id="{2E41187C-C33A-C869-232F-E5A71D4F73EB}"/>
              </a:ext>
            </a:extLst>
          </p:cNvPr>
          <p:cNvSpPr>
            <a:spLocks noGrp="1"/>
          </p:cNvSpPr>
          <p:nvPr>
            <p:ph idx="1"/>
          </p:nvPr>
        </p:nvSpPr>
        <p:spPr>
          <a:xfrm>
            <a:off x="1327354" y="1356361"/>
            <a:ext cx="10515600" cy="5075788"/>
          </a:xfrm>
        </p:spPr>
        <p:txBody>
          <a:bodyPr>
            <a:normAutofit fontScale="55000" lnSpcReduction="20000"/>
          </a:bodyPr>
          <a:lstStyle/>
          <a:p>
            <a:pPr marL="0" indent="0">
              <a:buNone/>
            </a:pPr>
            <a:r>
              <a:rPr lang="en-US" sz="4000" b="1" dirty="0">
                <a:effectLst/>
                <a:latin typeface="Calibri" panose="020F0502020204030204" pitchFamily="34" charset="0"/>
                <a:cs typeface="Calibri" panose="020F0502020204030204" pitchFamily="34" charset="0"/>
              </a:rPr>
              <a:t>200.415 Required certifications.</a:t>
            </a:r>
          </a:p>
          <a:p>
            <a:pPr marL="514350" indent="-514350">
              <a:buFont typeface="+mj-lt"/>
              <a:buAutoNum type="alphaLcParenR"/>
            </a:pPr>
            <a:r>
              <a:rPr lang="en-US" sz="4000" b="1" dirty="0">
                <a:effectLst/>
                <a:latin typeface="Calibri" panose="020F0502020204030204" pitchFamily="34" charset="0"/>
                <a:cs typeface="Calibri" panose="020F0502020204030204" pitchFamily="34" charset="0"/>
              </a:rPr>
              <a:t>Financial reports must include a certification, signed by an official who is authorized to legally bind the recipient</a:t>
            </a:r>
            <a:r>
              <a:rPr lang="en-US" sz="4000" dirty="0">
                <a:effectLst/>
                <a:latin typeface="Calibri" panose="020F0502020204030204" pitchFamily="34" charset="0"/>
                <a:cs typeface="Calibri" panose="020F0502020204030204" pitchFamily="34" charset="0"/>
              </a:rPr>
              <a:t>, which reads as follows: “By signing this report, I certify to the best of my knowledge and belief that the report is true, complete, and accurate, and the expenditures, disbursements and cash receipts are for the purposes and objectives set forth in the terms and conditions of the Federal award. I am aware that any false, fictitious, or fraudulent information, or the omission of any material fact, may subject me to criminal, civil or administrative penalties for fraud, false statements, false claims or otherwise. (U.S. Code Title 18, Section 1001 and Title 31, Sections 3729-3730 and 3801-3812).”</a:t>
            </a:r>
          </a:p>
          <a:p>
            <a:pPr marL="514350" indent="-514350">
              <a:buFont typeface="+mj-lt"/>
              <a:buAutoNum type="alphaLcParenR"/>
            </a:pPr>
            <a:r>
              <a:rPr lang="en-US" sz="4000" b="1" dirty="0">
                <a:effectLst/>
                <a:latin typeface="Calibri" panose="020F0502020204030204" pitchFamily="34" charset="0"/>
                <a:cs typeface="Calibri" panose="020F0502020204030204" pitchFamily="34" charset="0"/>
              </a:rPr>
              <a:t>Subrecipients under the Federal award must certify to the pass-through entity whenever applying for funds, requesting payment, and submitting financial reports: </a:t>
            </a:r>
            <a:r>
              <a:rPr lang="en-US" sz="4000" dirty="0">
                <a:effectLst/>
                <a:latin typeface="Calibri" panose="020F0502020204030204" pitchFamily="34" charset="0"/>
                <a:cs typeface="Calibri" panose="020F0502020204030204" pitchFamily="34" charset="0"/>
              </a:rPr>
              <a:t>“I certify to the best of my knowledge and belief that the information provided herein is true, complete, and accurate. I am aware that the provision of false, fictitious, or fraudulent information, or the omission of any material fact, may subject me to criminal, civil, or administrative consequences including, but not limited to violations of U.S. Code Title 18, Sections 2, 1001, 1343 and Title 31, Sections 3729-3730 and 3801-3812.” Each such certification must be maintained pursuant to the requirements of </a:t>
            </a:r>
            <a:r>
              <a:rPr lang="en-US" sz="4000" dirty="0">
                <a:effectLst/>
                <a:latin typeface="Calibri" panose="020F0502020204030204" pitchFamily="34" charset="0"/>
                <a:cs typeface="Calibri" panose="020F0502020204030204" pitchFamily="34" charset="0"/>
                <a:hlinkClick r:id="rId2"/>
              </a:rPr>
              <a:t>§ 200.334</a:t>
            </a:r>
            <a:r>
              <a:rPr lang="en-US" sz="4000" dirty="0">
                <a:effectLst/>
                <a:latin typeface="Calibri" panose="020F0502020204030204" pitchFamily="34" charset="0"/>
                <a:cs typeface="Calibri" panose="020F0502020204030204" pitchFamily="34" charset="0"/>
              </a:rPr>
              <a:t>. This paragraph applies to all tiers of subrecipients.</a:t>
            </a:r>
          </a:p>
          <a:p>
            <a:pPr marL="457200" lvl="1" indent="0">
              <a:lnSpc>
                <a:spcPct val="107000"/>
              </a:lnSpc>
              <a:spcBef>
                <a:spcPts val="0"/>
              </a:spcBef>
              <a:buNone/>
            </a:pPr>
            <a:endParaRPr lang="en-US" sz="14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15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FB6E-A0E1-1EEA-C2FD-147E5CB2F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A6ED8-D07C-E95F-A0D1-5F67F80D9884}"/>
              </a:ext>
            </a:extLst>
          </p:cNvPr>
          <p:cNvSpPr>
            <a:spLocks noGrp="1"/>
          </p:cNvSpPr>
          <p:nvPr>
            <p:ph type="title"/>
          </p:nvPr>
        </p:nvSpPr>
        <p:spPr>
          <a:xfrm>
            <a:off x="838200" y="350521"/>
            <a:ext cx="10515600" cy="1005840"/>
          </a:xfrm>
        </p:spPr>
        <p:txBody>
          <a:bodyPr>
            <a:normAutofit/>
          </a:bodyPr>
          <a:lstStyle/>
          <a:p>
            <a:r>
              <a:rPr lang="en-US" dirty="0">
                <a:latin typeface="Calibri" panose="020F0502020204030204" pitchFamily="34" charset="0"/>
                <a:cs typeface="Calibri" panose="020F0502020204030204" pitchFamily="34" charset="0"/>
              </a:rPr>
              <a:t>Pass-Through Entity Requirements - Subaward Info </a:t>
            </a:r>
            <a:r>
              <a:rPr lang="en-US" dirty="0">
                <a:solidFill>
                  <a:schemeClr val="bg1"/>
                </a:solidFill>
                <a:latin typeface="Calibri" panose="020F0502020204030204" pitchFamily="34" charset="0"/>
                <a:cs typeface="Calibri" panose="020F0502020204030204" pitchFamily="34" charset="0"/>
              </a:rPr>
              <a:t>5</a:t>
            </a:r>
          </a:p>
        </p:txBody>
      </p:sp>
      <p:sp>
        <p:nvSpPr>
          <p:cNvPr id="3" name="Content Placeholder 2">
            <a:extLst>
              <a:ext uri="{FF2B5EF4-FFF2-40B4-BE49-F238E27FC236}">
                <a16:creationId xmlns:a16="http://schemas.microsoft.com/office/drawing/2014/main" id="{2E41187C-C33A-C869-232F-E5A71D4F73EB}"/>
              </a:ext>
            </a:extLst>
          </p:cNvPr>
          <p:cNvSpPr>
            <a:spLocks noGrp="1"/>
          </p:cNvSpPr>
          <p:nvPr>
            <p:ph idx="1"/>
          </p:nvPr>
        </p:nvSpPr>
        <p:spPr>
          <a:xfrm>
            <a:off x="1137920" y="1356360"/>
            <a:ext cx="10705034" cy="5349239"/>
          </a:xfrm>
        </p:spPr>
        <p:txBody>
          <a:bodyPr>
            <a:normAutofit fontScale="47500" lnSpcReduction="20000"/>
          </a:bodyPr>
          <a:lstStyle/>
          <a:p>
            <a:pPr marL="0" indent="0">
              <a:buNone/>
            </a:pPr>
            <a:r>
              <a:rPr lang="en-US" sz="4100" dirty="0">
                <a:effectLst/>
                <a:latin typeface="Calibri" panose="020F0502020204030204" pitchFamily="34" charset="0"/>
                <a:cs typeface="Calibri" panose="020F0502020204030204" pitchFamily="34" charset="0"/>
              </a:rPr>
              <a:t>Each such certification must be maintained pursuant to the requirements of </a:t>
            </a:r>
            <a:r>
              <a:rPr lang="en-US" sz="4100" dirty="0">
                <a:effectLst/>
                <a:latin typeface="Calibri" panose="020F0502020204030204" pitchFamily="34" charset="0"/>
                <a:cs typeface="Calibri" panose="020F0502020204030204" pitchFamily="34" charset="0"/>
                <a:hlinkClick r:id="rId2"/>
              </a:rPr>
              <a:t>§ 200.334</a:t>
            </a:r>
            <a:r>
              <a:rPr lang="en-US" sz="4100" dirty="0">
                <a:effectLst/>
                <a:latin typeface="Calibri" panose="020F0502020204030204" pitchFamily="34" charset="0"/>
                <a:cs typeface="Calibri" panose="020F0502020204030204" pitchFamily="34" charset="0"/>
              </a:rPr>
              <a:t>. This paragraph applies to all tiers of subrecipients.</a:t>
            </a:r>
          </a:p>
          <a:p>
            <a:pPr marL="0" indent="0">
              <a:buNone/>
            </a:pPr>
            <a:r>
              <a:rPr lang="en-US" sz="4100" b="1" dirty="0">
                <a:solidFill>
                  <a:schemeClr val="accent4"/>
                </a:solidFill>
                <a:effectLst/>
                <a:latin typeface="Calibri" panose="020F0502020204030204" pitchFamily="34" charset="0"/>
                <a:cs typeface="Calibri" panose="020F0502020204030204" pitchFamily="34" charset="0"/>
              </a:rPr>
              <a:t>c) </a:t>
            </a:r>
            <a:r>
              <a:rPr lang="en-US" sz="4100" b="1" dirty="0">
                <a:effectLst/>
                <a:latin typeface="Calibri" panose="020F0502020204030204" pitchFamily="34" charset="0"/>
                <a:cs typeface="Calibri" panose="020F0502020204030204" pitchFamily="34" charset="0"/>
              </a:rPr>
              <a:t>Certification of cost allocation plan or indirect cost rate proposal</a:t>
            </a:r>
            <a:r>
              <a:rPr lang="en-US" sz="4100" dirty="0">
                <a:effectLst/>
                <a:latin typeface="Calibri" panose="020F0502020204030204" pitchFamily="34" charset="0"/>
                <a:cs typeface="Calibri" panose="020F0502020204030204" pitchFamily="34" charset="0"/>
              </a:rPr>
              <a:t>. Each cost allocation plan or indirect cost rate proposal must comply with the following:</a:t>
            </a:r>
          </a:p>
          <a:p>
            <a:pPr marL="914400" lvl="1" indent="-457200">
              <a:buFont typeface="+mj-lt"/>
              <a:buAutoNum type="arabicPeriod"/>
            </a:pPr>
            <a:r>
              <a:rPr lang="en-US" sz="4100" dirty="0">
                <a:effectLst/>
                <a:latin typeface="Calibri" panose="020F0502020204030204" pitchFamily="34" charset="0"/>
                <a:cs typeface="Calibri" panose="020F0502020204030204" pitchFamily="34" charset="0"/>
              </a:rPr>
              <a:t>A proposal to establish a cost allocation plan or an indirect cost rate, whether submitted to a Federal cognizant agency for indirect costs or maintained on file by the recipient, must be certified by the recipient using the </a:t>
            </a:r>
            <a:r>
              <a:rPr lang="en-US" sz="4100" i="1" dirty="0">
                <a:effectLst/>
                <a:latin typeface="Calibri" panose="020F0502020204030204" pitchFamily="34" charset="0"/>
                <a:cs typeface="Calibri" panose="020F0502020204030204" pitchFamily="34" charset="0"/>
              </a:rPr>
              <a:t>Certificate of Cost Allocation Plan</a:t>
            </a:r>
            <a:r>
              <a:rPr lang="en-US" sz="4100" dirty="0">
                <a:effectLst/>
                <a:latin typeface="Calibri" panose="020F0502020204030204" pitchFamily="34" charset="0"/>
                <a:cs typeface="Calibri" panose="020F0502020204030204" pitchFamily="34" charset="0"/>
              </a:rPr>
              <a:t> or </a:t>
            </a:r>
            <a:r>
              <a:rPr lang="en-US" sz="4100" i="1" dirty="0">
                <a:effectLst/>
                <a:latin typeface="Calibri" panose="020F0502020204030204" pitchFamily="34" charset="0"/>
                <a:cs typeface="Calibri" panose="020F0502020204030204" pitchFamily="34" charset="0"/>
              </a:rPr>
              <a:t>Certificate of Indirect Costs</a:t>
            </a:r>
            <a:r>
              <a:rPr lang="en-US" sz="4100" dirty="0">
                <a:effectLst/>
                <a:latin typeface="Calibri" panose="020F0502020204030204" pitchFamily="34" charset="0"/>
                <a:cs typeface="Calibri" panose="020F0502020204030204" pitchFamily="34" charset="0"/>
              </a:rPr>
              <a:t> as set forth in appendices III through VII, and IX of this part. The certificate must be signed on behalf of the recipient by an individual at a level no lower than the vice president or chief financial officer of the recipient that submits the proposal.</a:t>
            </a:r>
          </a:p>
          <a:p>
            <a:pPr marL="914400" lvl="1" indent="-457200">
              <a:buFont typeface="+mj-lt"/>
              <a:buAutoNum type="arabicPeriod"/>
            </a:pPr>
            <a:r>
              <a:rPr lang="en-US" sz="4100" dirty="0">
                <a:effectLst/>
                <a:latin typeface="Calibri" panose="020F0502020204030204" pitchFamily="34" charset="0"/>
                <a:cs typeface="Calibri" panose="020F0502020204030204" pitchFamily="34" charset="0"/>
              </a:rPr>
              <a:t>The Federal Government may either disallow all indirect costs or unilaterally establish an indirect cost rate when the recipient fails to submit a certified proposal for establishing a rate. This rate should be based upon audited historical data or other data furnished to the cognizant agency for indirect costs and for which it can be demonstrated that all unallowable costs have been excluded. The rate established must ensure that potentially unallowable costs are not reimbursed. Alternatively, the recipient may use the de minimis indirect cost rate. See </a:t>
            </a:r>
            <a:r>
              <a:rPr lang="en-US" sz="4100" dirty="0">
                <a:effectLst/>
                <a:latin typeface="Calibri" panose="020F0502020204030204" pitchFamily="34" charset="0"/>
                <a:cs typeface="Calibri" panose="020F0502020204030204" pitchFamily="34" charset="0"/>
                <a:hlinkClick r:id="rId3"/>
              </a:rPr>
              <a:t>§ 200.414(f)</a:t>
            </a:r>
            <a:r>
              <a:rPr lang="en-US" sz="4100" dirty="0">
                <a:effectLst/>
                <a:latin typeface="Calibri" panose="020F0502020204030204" pitchFamily="34" charset="0"/>
                <a:cs typeface="Calibri" panose="020F0502020204030204" pitchFamily="34" charset="0"/>
              </a:rPr>
              <a:t>.</a:t>
            </a:r>
          </a:p>
          <a:p>
            <a:pPr marL="514350" indent="-514350">
              <a:buFont typeface="+mj-lt"/>
              <a:buAutoNum type="alphaLcParenR" startAt="4"/>
            </a:pPr>
            <a:r>
              <a:rPr lang="en-US" sz="4100" dirty="0">
                <a:effectLst/>
                <a:latin typeface="Calibri" panose="020F0502020204030204" pitchFamily="34" charset="0"/>
                <a:cs typeface="Calibri" panose="020F0502020204030204" pitchFamily="34" charset="0"/>
              </a:rPr>
              <a:t>Nonprofit organizations must certify that they did not meet the definition of a major nonprofit organization as defined in </a:t>
            </a:r>
            <a:r>
              <a:rPr lang="en-US" sz="4100" dirty="0">
                <a:effectLst/>
                <a:latin typeface="Calibri" panose="020F0502020204030204" pitchFamily="34" charset="0"/>
                <a:cs typeface="Calibri" panose="020F0502020204030204" pitchFamily="34" charset="0"/>
                <a:hlinkClick r:id="rId4"/>
              </a:rPr>
              <a:t>§ 200.414(a)</a:t>
            </a:r>
            <a:r>
              <a:rPr lang="en-US" sz="4100" dirty="0">
                <a:effectLst/>
                <a:latin typeface="Calibri" panose="020F0502020204030204" pitchFamily="34" charset="0"/>
                <a:cs typeface="Calibri" panose="020F0502020204030204" pitchFamily="34" charset="0"/>
              </a:rPr>
              <a:t>, if applicable.</a:t>
            </a:r>
          </a:p>
          <a:p>
            <a:pPr marL="514350" indent="-514350">
              <a:buFont typeface="+mj-lt"/>
              <a:buAutoNum type="alphaLcParenR" startAt="4"/>
            </a:pPr>
            <a:r>
              <a:rPr lang="en-US" sz="4100" dirty="0">
                <a:effectLst/>
                <a:latin typeface="Calibri" panose="020F0502020204030204" pitchFamily="34" charset="0"/>
                <a:cs typeface="Calibri" panose="020F0502020204030204" pitchFamily="34" charset="0"/>
              </a:rPr>
              <a:t>The recipient must certify that the requirements and standards for lobbying (see </a:t>
            </a:r>
            <a:r>
              <a:rPr lang="en-US" sz="4100" dirty="0">
                <a:effectLst/>
                <a:latin typeface="Calibri" panose="020F0502020204030204" pitchFamily="34" charset="0"/>
                <a:cs typeface="Calibri" panose="020F0502020204030204" pitchFamily="34" charset="0"/>
                <a:hlinkClick r:id="rId5"/>
              </a:rPr>
              <a:t>§ 200.450</a:t>
            </a:r>
            <a:r>
              <a:rPr lang="en-US" sz="4100" dirty="0">
                <a:effectLst/>
                <a:latin typeface="Calibri" panose="020F0502020204030204" pitchFamily="34" charset="0"/>
                <a:cs typeface="Calibri" panose="020F0502020204030204" pitchFamily="34" charset="0"/>
              </a:rPr>
              <a:t>) have been met when submitting its indirect cost rate proposal.</a:t>
            </a:r>
          </a:p>
          <a:p>
            <a:pPr marL="457200" lvl="1" indent="0">
              <a:lnSpc>
                <a:spcPct val="107000"/>
              </a:lnSpc>
              <a:spcBef>
                <a:spcPts val="0"/>
              </a:spcBef>
              <a:buNone/>
            </a:pPr>
            <a:endParaRPr lang="en-US" sz="14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6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920762-715A-B9F2-D70E-00B6830CA6A6}"/>
              </a:ext>
            </a:extLst>
          </p:cNvPr>
          <p:cNvSpPr>
            <a:spLocks noGrp="1"/>
          </p:cNvSpPr>
          <p:nvPr>
            <p:ph type="title"/>
          </p:nvPr>
        </p:nvSpPr>
        <p:spPr>
          <a:xfrm>
            <a:off x="2378356" y="4150480"/>
            <a:ext cx="7737127" cy="1008063"/>
          </a:xfrm>
        </p:spPr>
        <p:txBody>
          <a:bodyPr>
            <a:noAutofit/>
          </a:bodyPr>
          <a:lstStyle/>
          <a:p>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Brought to You by the…</a:t>
            </a:r>
            <a:b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r>
              <a:rPr lang="en-US" sz="4800" u="sng" dirty="0">
                <a:solidFill>
                  <a:schemeClr val="hlink"/>
                </a:solidFill>
                <a:latin typeface="Calibri" panose="020F0502020204030204" pitchFamily="34" charset="0"/>
                <a:cs typeface="Calibri" panose="020F0502020204030204" pitchFamily="34" charset="0"/>
                <a:hlinkClick r:id="rId3"/>
              </a:rPr>
              <a:t>Next Level Now Collaborative</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2414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2D01-38F6-2FC4-6DB3-31F859A994B3}"/>
              </a:ext>
            </a:extLst>
          </p:cNvPr>
          <p:cNvSpPr>
            <a:spLocks noGrp="1"/>
          </p:cNvSpPr>
          <p:nvPr>
            <p:ph type="title"/>
          </p:nvPr>
        </p:nvSpPr>
        <p:spPr>
          <a:xfrm>
            <a:off x="838200" y="331713"/>
            <a:ext cx="10515600" cy="1005840"/>
          </a:xfrm>
        </p:spPr>
        <p:txBody>
          <a:bodyPr/>
          <a:lstStyle/>
          <a:p>
            <a:r>
              <a:rPr lang="en-US" dirty="0">
                <a:latin typeface="Calibri" panose="020F0502020204030204" pitchFamily="34" charset="0"/>
                <a:cs typeface="Calibri" panose="020F0502020204030204" pitchFamily="34" charset="0"/>
              </a:rPr>
              <a:t>Required Contract Clauses</a:t>
            </a:r>
          </a:p>
        </p:txBody>
      </p:sp>
      <p:sp>
        <p:nvSpPr>
          <p:cNvPr id="3" name="Content Placeholder 2">
            <a:extLst>
              <a:ext uri="{FF2B5EF4-FFF2-40B4-BE49-F238E27FC236}">
                <a16:creationId xmlns:a16="http://schemas.microsoft.com/office/drawing/2014/main" id="{EB7B648F-5060-C601-7E6B-F2D927499F0D}"/>
              </a:ext>
            </a:extLst>
          </p:cNvPr>
          <p:cNvSpPr>
            <a:spLocks noGrp="1"/>
          </p:cNvSpPr>
          <p:nvPr>
            <p:ph idx="1"/>
          </p:nvPr>
        </p:nvSpPr>
        <p:spPr>
          <a:xfrm>
            <a:off x="944556" y="1337553"/>
            <a:ext cx="10790244" cy="4576763"/>
          </a:xfrm>
        </p:spPr>
        <p:txBody>
          <a:bodyPr>
            <a:noAutofit/>
          </a:bodyPr>
          <a:lstStyle/>
          <a:p>
            <a:pPr marL="0" indent="0">
              <a:buNone/>
            </a:pPr>
            <a:r>
              <a:rPr lang="en-US" sz="2000" dirty="0">
                <a:latin typeface="Calibri" panose="020F0502020204030204" pitchFamily="34" charset="0"/>
                <a:cs typeface="Calibri" panose="020F0502020204030204" pitchFamily="34" charset="0"/>
              </a:rPr>
              <a:t>In addition to other provisions required by the Federal agency or non-Federal entity, all contracts made by the non-Federal entity under the Federal award must contain provisions covering the following, per the Uniform Guidance Appendix II to Part 200, as appropriate:</a:t>
            </a:r>
          </a:p>
          <a:p>
            <a:pPr marL="971550" lvl="1" indent="-514350">
              <a:buFont typeface="+mj-lt"/>
              <a:buAutoNum type="arabicPeriod"/>
            </a:pPr>
            <a:r>
              <a:rPr lang="en-US" sz="2000" dirty="0">
                <a:latin typeface="Calibri" panose="020F0502020204030204" pitchFamily="34" charset="0"/>
                <a:cs typeface="Calibri" panose="020F0502020204030204" pitchFamily="34" charset="0"/>
              </a:rPr>
              <a:t>All contracts in excess of the simplified acquisition threshold must address administrative, contractual, or legal remedies in instances where contractors violate or breach contract terms. The clause must also provide for sanctions or penalties, as appropriate.</a:t>
            </a:r>
          </a:p>
          <a:p>
            <a:pPr marL="971550" lvl="1" indent="-514350">
              <a:buFont typeface="+mj-lt"/>
              <a:buAutoNum type="arabicPeriod"/>
            </a:pPr>
            <a:r>
              <a:rPr lang="en-US" sz="2000" dirty="0">
                <a:latin typeface="Calibri" panose="020F0502020204030204" pitchFamily="34" charset="0"/>
                <a:cs typeface="Calibri" panose="020F0502020204030204" pitchFamily="34" charset="0"/>
              </a:rPr>
              <a:t>All contracts in excess of $10,000 must address termination for cause and for convenience by the non-federal entity, including the process for exercising the clause and the basis for settlement.</a:t>
            </a:r>
          </a:p>
          <a:p>
            <a:pPr marL="971550" lvl="1" indent="-514350">
              <a:buFont typeface="+mj-lt"/>
              <a:buAutoNum type="arabicPeriod"/>
            </a:pPr>
            <a:r>
              <a:rPr lang="en-US" sz="2000" dirty="0">
                <a:latin typeface="Calibri" panose="020F0502020204030204" pitchFamily="34" charset="0"/>
                <a:cs typeface="Calibri" panose="020F0502020204030204" pitchFamily="34" charset="0"/>
              </a:rPr>
              <a:t>Compliance with Equal Employment Opportunity provisions identified in 41 CFR Part 60.</a:t>
            </a:r>
          </a:p>
          <a:p>
            <a:pPr marL="971550" lvl="1" indent="-514350">
              <a:buFont typeface="+mj-lt"/>
              <a:buAutoNum type="arabicPeriod"/>
            </a:pPr>
            <a:r>
              <a:rPr lang="en-US" sz="2000" dirty="0">
                <a:latin typeface="Calibri" panose="020F0502020204030204" pitchFamily="34" charset="0"/>
                <a:cs typeface="Calibri" panose="020F0502020204030204" pitchFamily="34" charset="0"/>
              </a:rPr>
              <a:t>Compliance with the Davis-Bacon Act (40 U.S.C. 3141–3144 and 40 U.S.C. 3141-3148) for prime construction contracts in excess of $2,000.</a:t>
            </a:r>
          </a:p>
          <a:p>
            <a:pPr marL="971550" lvl="1" indent="-514350">
              <a:buFont typeface="+mj-lt"/>
              <a:buAutoNum type="arabicPeriod"/>
            </a:pPr>
            <a:r>
              <a:rPr lang="en-US" sz="2000" dirty="0">
                <a:latin typeface="Calibri" panose="020F0502020204030204" pitchFamily="34" charset="0"/>
                <a:cs typeface="Calibri" panose="020F0502020204030204" pitchFamily="34" charset="0"/>
              </a:rPr>
              <a:t>Compliance with the Contract Work Hours and Safety Standards Act (40 U.S.C. 3701-3708) for contracts in excess of $100,000 that involve the employment of mechanics or laborers.</a:t>
            </a:r>
          </a:p>
          <a:p>
            <a:pPr marL="971550" lvl="1" indent="-514350">
              <a:buFont typeface="+mj-lt"/>
              <a:buAutoNum type="arabicPeriod"/>
            </a:pPr>
            <a:r>
              <a:rPr lang="en-US" sz="2000" dirty="0">
                <a:latin typeface="Calibri" panose="020F0502020204030204" pitchFamily="34" charset="0"/>
                <a:cs typeface="Calibri" panose="020F0502020204030204" pitchFamily="34" charset="0"/>
              </a:rPr>
              <a:t>Compliance with Rights to Inventions Made by Nonprofit Organizations and Small Business Firms under Government Grants (37 CFR Part 401) for any small business or nonprofit organization.</a:t>
            </a:r>
          </a:p>
          <a:p>
            <a:pPr marL="457200" lvl="1" indent="0">
              <a:buNone/>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995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2D01-38F6-2FC4-6DB3-31F859A994B3}"/>
              </a:ext>
            </a:extLst>
          </p:cNvPr>
          <p:cNvSpPr>
            <a:spLocks noGrp="1"/>
          </p:cNvSpPr>
          <p:nvPr>
            <p:ph type="title"/>
          </p:nvPr>
        </p:nvSpPr>
        <p:spPr>
          <a:xfrm>
            <a:off x="838200" y="331713"/>
            <a:ext cx="10515600" cy="1005840"/>
          </a:xfrm>
        </p:spPr>
        <p:txBody>
          <a:bodyPr/>
          <a:lstStyle/>
          <a:p>
            <a:r>
              <a:rPr lang="en-US" dirty="0">
                <a:latin typeface="Calibri" panose="020F0502020204030204" pitchFamily="34" charset="0"/>
                <a:cs typeface="Calibri" panose="020F0502020204030204" pitchFamily="34" charset="0"/>
              </a:rPr>
              <a:t>Required Contract Clauses </a:t>
            </a:r>
            <a:r>
              <a:rPr lang="en-US" dirty="0">
                <a:solidFill>
                  <a:schemeClr val="bg1"/>
                </a:solidFill>
                <a:latin typeface="Calibri" panose="020F0502020204030204" pitchFamily="34" charset="0"/>
                <a:cs typeface="Calibri" panose="020F0502020204030204" pitchFamily="34" charset="0"/>
              </a:rPr>
              <a:t>2</a:t>
            </a:r>
          </a:p>
        </p:txBody>
      </p:sp>
      <p:sp>
        <p:nvSpPr>
          <p:cNvPr id="3" name="Content Placeholder 2">
            <a:extLst>
              <a:ext uri="{FF2B5EF4-FFF2-40B4-BE49-F238E27FC236}">
                <a16:creationId xmlns:a16="http://schemas.microsoft.com/office/drawing/2014/main" id="{EB7B648F-5060-C601-7E6B-F2D927499F0D}"/>
              </a:ext>
            </a:extLst>
          </p:cNvPr>
          <p:cNvSpPr>
            <a:spLocks noGrp="1"/>
          </p:cNvSpPr>
          <p:nvPr>
            <p:ph idx="1"/>
          </p:nvPr>
        </p:nvSpPr>
        <p:spPr>
          <a:xfrm>
            <a:off x="731196" y="1337553"/>
            <a:ext cx="10515600" cy="4576763"/>
          </a:xfrm>
        </p:spPr>
        <p:txBody>
          <a:bodyPr>
            <a:noAutofit/>
          </a:bodyPr>
          <a:lstStyle/>
          <a:p>
            <a:pPr marL="971550" lvl="1" indent="-514350">
              <a:buFont typeface="+mj-lt"/>
              <a:buAutoNum type="arabicPeriod" startAt="7"/>
            </a:pPr>
            <a:r>
              <a:rPr lang="en-US" sz="2000" dirty="0">
                <a:latin typeface="Calibri" panose="020F0502020204030204" pitchFamily="34" charset="0"/>
                <a:cs typeface="Calibri" panose="020F0502020204030204" pitchFamily="34" charset="0"/>
              </a:rPr>
              <a:t>Compliance with the Clean Air Act (42 U.S.C. 7401–7671q.) and the Federal Water Pollution Control Act (33 U.S.C. 1251–1387) for any contract in excess of $150,000.</a:t>
            </a:r>
          </a:p>
          <a:p>
            <a:pPr marL="971550" lvl="1" indent="-514350">
              <a:buFont typeface="+mj-lt"/>
              <a:buAutoNum type="arabicPeriod" startAt="7"/>
            </a:pPr>
            <a:r>
              <a:rPr lang="en-US" sz="2000" dirty="0">
                <a:latin typeface="Calibri" panose="020F0502020204030204" pitchFamily="34" charset="0"/>
                <a:cs typeface="Calibri" panose="020F0502020204030204" pitchFamily="34" charset="0"/>
              </a:rPr>
              <a:t>A provision requiring that contracts must not be issued for any entity listed on the Excluded Parties List System in the System for Award Management (SAM)</a:t>
            </a:r>
          </a:p>
          <a:p>
            <a:pPr marL="971550" lvl="1" indent="-514350">
              <a:buFont typeface="+mj-lt"/>
              <a:buAutoNum type="arabicPeriod" startAt="7"/>
            </a:pPr>
            <a:r>
              <a:rPr lang="en-US" sz="2000" dirty="0">
                <a:latin typeface="Calibri" panose="020F0502020204030204" pitchFamily="34" charset="0"/>
                <a:cs typeface="Calibri" panose="020F0502020204030204" pitchFamily="34" charset="0"/>
              </a:rPr>
              <a:t>Compliance with the Byrd Anti-Lobbying Amendment (31 U.S.C. 1352) for contractors bidding over $100,000.</a:t>
            </a:r>
          </a:p>
          <a:p>
            <a:pPr marL="971550" lvl="1" indent="-514350">
              <a:buFont typeface="+mj-lt"/>
              <a:buAutoNum type="arabicPeriod" startAt="7"/>
            </a:pPr>
            <a:r>
              <a:rPr lang="en-US" sz="2000" dirty="0">
                <a:latin typeface="Calibri" panose="020F0502020204030204" pitchFamily="34" charset="0"/>
                <a:cs typeface="Calibri" panose="020F0502020204030204" pitchFamily="34" charset="0"/>
              </a:rPr>
              <a:t>Compliance with Section 6002 of the Solid Waste Disposal Act and 40 CFR part 247 for items in excess of $10,000.</a:t>
            </a:r>
          </a:p>
          <a:p>
            <a:pPr marL="971550" lvl="1" indent="-514350">
              <a:buFont typeface="+mj-lt"/>
              <a:buAutoNum type="arabicPeriod" startAt="7"/>
            </a:pPr>
            <a:r>
              <a:rPr lang="en-US" sz="2000" dirty="0">
                <a:latin typeface="Calibri" panose="020F0502020204030204" pitchFamily="34" charset="0"/>
                <a:cs typeface="Calibri" panose="020F0502020204030204" pitchFamily="34" charset="0"/>
              </a:rPr>
              <a:t>Compliance with 2 CFR 200.216 Prohibition on certain telecommunications and video surveillance equipment or services.</a:t>
            </a:r>
          </a:p>
          <a:p>
            <a:pPr marL="971550" lvl="1" indent="-514350">
              <a:buFont typeface="+mj-lt"/>
              <a:buAutoNum type="arabicPeriod" startAt="7"/>
            </a:pPr>
            <a:r>
              <a:rPr lang="en-US" sz="2000" dirty="0">
                <a:latin typeface="Calibri" panose="020F0502020204030204" pitchFamily="34" charset="0"/>
                <a:cs typeface="Calibri" panose="020F0502020204030204" pitchFamily="34" charset="0"/>
              </a:rPr>
              <a:t>Compliance with 2 CFR 200.322 Domestic preferences for procurements.</a:t>
            </a:r>
          </a:p>
          <a:p>
            <a:pPr marL="457200" lvl="1" indent="0">
              <a:buNone/>
            </a:pPr>
            <a:endParaRPr lang="en-US" sz="2000" dirty="0">
              <a:latin typeface="Calibri" panose="020F0502020204030204" pitchFamily="34" charset="0"/>
              <a:cs typeface="Calibri" panose="020F0502020204030204" pitchFamily="34" charset="0"/>
            </a:endParaRPr>
          </a:p>
          <a:p>
            <a:pPr marL="457200" lvl="1" indent="0">
              <a:buNone/>
            </a:pPr>
            <a:r>
              <a:rPr lang="en-US" sz="2000" b="1" dirty="0">
                <a:latin typeface="Calibri" panose="020F0502020204030204" pitchFamily="34" charset="0"/>
                <a:cs typeface="Calibri" panose="020F0502020204030204" pitchFamily="34" charset="0"/>
              </a:rPr>
              <a:t>All WIOA-funded agreements regardless of the procurement method, services must abide by the WIOA equal opportunity and nondiscrimination provisions of Section 188 and 29 CFR Part 38.</a:t>
            </a:r>
          </a:p>
        </p:txBody>
      </p:sp>
    </p:spTree>
    <p:extLst>
      <p:ext uri="{BB962C8B-B14F-4D97-AF65-F5344CB8AC3E}">
        <p14:creationId xmlns:p14="http://schemas.microsoft.com/office/powerpoint/2010/main" val="1746831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151A-2A37-3ADD-08DD-1270BDE6C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4D4FA-5EA2-BD11-0EA8-0258A89ECF1E}"/>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Indirect Cost Rate</a:t>
            </a:r>
          </a:p>
        </p:txBody>
      </p:sp>
      <p:sp>
        <p:nvSpPr>
          <p:cNvPr id="3" name="Content Placeholder 2">
            <a:extLst>
              <a:ext uri="{FF2B5EF4-FFF2-40B4-BE49-F238E27FC236}">
                <a16:creationId xmlns:a16="http://schemas.microsoft.com/office/drawing/2014/main" id="{271E0AE5-C496-5A7D-F4C3-497DD6FDE508}"/>
              </a:ext>
            </a:extLst>
          </p:cNvPr>
          <p:cNvSpPr>
            <a:spLocks noGrp="1"/>
          </p:cNvSpPr>
          <p:nvPr>
            <p:ph idx="1"/>
          </p:nvPr>
        </p:nvSpPr>
        <p:spPr>
          <a:xfrm>
            <a:off x="1193790" y="1017314"/>
            <a:ext cx="10703684" cy="5671162"/>
          </a:xfrm>
        </p:spPr>
        <p:txBody>
          <a:bodyPr>
            <a:noAutofit/>
          </a:bodyPr>
          <a:lstStyle/>
          <a:p>
            <a:pPr marL="0" marR="0" indent="0">
              <a:lnSpc>
                <a:spcPct val="107000"/>
              </a:lnSpc>
              <a:spcBef>
                <a:spcPts val="0"/>
              </a:spcBef>
              <a:spcAft>
                <a:spcPts val="0"/>
              </a:spcAft>
              <a:buNone/>
            </a:pPr>
            <a:endParaRPr lang="en-US" sz="18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2"/>
            </a:pPr>
            <a:r>
              <a:rPr lang="en-US" sz="1900" b="1" kern="0" dirty="0">
                <a:effectLst/>
                <a:latin typeface="Calibri" panose="020F0502020204030204" pitchFamily="34" charset="0"/>
                <a:ea typeface="Times New Roman" panose="02020603050405020304" pitchFamily="18" charset="0"/>
                <a:cs typeface="Times New Roman" panose="02020603050405020304" pitchFamily="18" charset="0"/>
              </a:rPr>
              <a:t>Ensure that every subaward is clearly identified to the subrecipient as a subaward and includes the information required per this section.</a:t>
            </a:r>
            <a:endParaRPr lang="en-US" sz="19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4"/>
            </a:pPr>
            <a:r>
              <a:rPr lang="en-US" sz="1900" i="1" kern="0" dirty="0">
                <a:effectLst/>
                <a:latin typeface="Calibri" panose="020F0502020204030204" pitchFamily="34" charset="0"/>
                <a:ea typeface="Times New Roman" panose="02020603050405020304" pitchFamily="18" charset="0"/>
                <a:cs typeface="Times New Roman" panose="02020603050405020304" pitchFamily="18" charset="0"/>
              </a:rPr>
              <a:t>Indirect cost rate</a:t>
            </a:r>
            <a:r>
              <a:rPr lang="en-US" sz="1900" i="1" kern="0" dirty="0">
                <a:latin typeface="Calibri" panose="020F0502020204030204" pitchFamily="34" charset="0"/>
                <a:ea typeface="Times New Roman" panose="02020603050405020304" pitchFamily="18" charset="0"/>
                <a:cs typeface="Times New Roman" panose="02020603050405020304" pitchFamily="18" charset="0"/>
              </a:rPr>
              <a:t>:</a:t>
            </a:r>
            <a:endParaRPr lang="en-US" sz="19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1314450" lvl="2" indent="-400050">
              <a:lnSpc>
                <a:spcPct val="107000"/>
              </a:lnSpc>
              <a:spcBef>
                <a:spcPts val="0"/>
              </a:spcBef>
              <a:buFont typeface="+mj-lt"/>
              <a:buAutoNum type="romanLcPeriod"/>
            </a:pPr>
            <a:r>
              <a:rPr lang="en-US" sz="1900" b="1" kern="0" dirty="0">
                <a:effectLst/>
                <a:latin typeface="Calibri" panose="020F0502020204030204" pitchFamily="34" charset="0"/>
                <a:ea typeface="Times New Roman" panose="02020603050405020304" pitchFamily="18" charset="0"/>
                <a:cs typeface="Times New Roman" panose="02020603050405020304" pitchFamily="18" charset="0"/>
              </a:rPr>
              <a:t>An approved indirect cost rate negotiated between the subrecipient and the Federal Government</a:t>
            </a:r>
            <a:r>
              <a:rPr lang="en-US" sz="1900" kern="0" dirty="0">
                <a:effectLst/>
                <a:latin typeface="Calibri" panose="020F0502020204030204" pitchFamily="34" charset="0"/>
                <a:ea typeface="Times New Roman" panose="02020603050405020304" pitchFamily="18" charset="0"/>
                <a:cs typeface="Times New Roman" panose="02020603050405020304" pitchFamily="18" charset="0"/>
              </a:rPr>
              <a:t>. If no approved rate exists, a pass-through entity must determine the appropriate rate in collaboration with the subrecipient. The indirect cost rate may be either:</a:t>
            </a:r>
          </a:p>
          <a:p>
            <a:pPr lvl="3">
              <a:lnSpc>
                <a:spcPct val="107000"/>
              </a:lnSpc>
              <a:spcBef>
                <a:spcPts val="0"/>
              </a:spcBef>
              <a:buFont typeface="+mj-lt"/>
              <a:buAutoNum type="alphaUcPeriod"/>
            </a:pPr>
            <a:r>
              <a:rPr lang="en-US" sz="1900" b="1" kern="0" dirty="0">
                <a:effectLst/>
                <a:latin typeface="Calibri" panose="020F0502020204030204" pitchFamily="34" charset="0"/>
                <a:ea typeface="Times New Roman" panose="02020603050405020304" pitchFamily="18" charset="0"/>
                <a:cs typeface="Times New Roman" panose="02020603050405020304" pitchFamily="18" charset="0"/>
              </a:rPr>
              <a:t>An indirect cost rate negotiated between the pass-through entity and the subrecipient</a:t>
            </a:r>
            <a:r>
              <a:rPr lang="en-US" sz="1900" kern="0" dirty="0">
                <a:effectLst/>
                <a:latin typeface="Calibri" panose="020F0502020204030204" pitchFamily="34" charset="0"/>
                <a:ea typeface="Times New Roman" panose="02020603050405020304" pitchFamily="18" charset="0"/>
                <a:cs typeface="Times New Roman" panose="02020603050405020304" pitchFamily="18" charset="0"/>
              </a:rPr>
              <a:t>. These rates may be based on a prior negotiated rate between a different pass-through entity and the subrecipient, in which case the pass-through entity is not required to collect information justifying the rate but may elect to do so; or</a:t>
            </a:r>
          </a:p>
          <a:p>
            <a:pPr lvl="3">
              <a:lnSpc>
                <a:spcPct val="107000"/>
              </a:lnSpc>
              <a:spcBef>
                <a:spcPts val="0"/>
              </a:spcBef>
              <a:buFont typeface="+mj-lt"/>
              <a:buAutoNum type="alphaUcPeriod"/>
            </a:pPr>
            <a:r>
              <a:rPr lang="en-US" sz="1900" b="1" kern="0" dirty="0">
                <a:effectLst/>
                <a:latin typeface="Calibri" panose="020F0502020204030204" pitchFamily="34" charset="0"/>
                <a:ea typeface="Times New Roman" panose="02020603050405020304" pitchFamily="18" charset="0"/>
                <a:cs typeface="Times New Roman" panose="02020603050405020304" pitchFamily="18" charset="0"/>
              </a:rPr>
              <a:t>The de minimis indirect cost rate</a:t>
            </a:r>
            <a:r>
              <a:rPr lang="en-US" sz="1900" kern="0" dirty="0">
                <a:effectLst/>
                <a:latin typeface="Calibri" panose="020F0502020204030204" pitchFamily="34" charset="0"/>
                <a:ea typeface="Times New Roman" panose="02020603050405020304" pitchFamily="18" charset="0"/>
                <a:cs typeface="Times New Roman" panose="02020603050405020304" pitchFamily="18" charset="0"/>
              </a:rPr>
              <a:t>. </a:t>
            </a:r>
          </a:p>
          <a:p>
            <a:pPr marL="1371600" lvl="3" indent="0">
              <a:lnSpc>
                <a:spcPct val="107000"/>
              </a:lnSpc>
              <a:spcBef>
                <a:spcPts val="0"/>
              </a:spcBef>
              <a:buNone/>
            </a:pPr>
            <a:endParaRPr lang="en-US" sz="19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1200150" lvl="2" indent="-285750">
              <a:lnSpc>
                <a:spcPct val="107000"/>
              </a:lnSpc>
              <a:spcBef>
                <a:spcPts val="0"/>
              </a:spcBef>
              <a:buFont typeface="+mj-lt"/>
              <a:buAutoNum type="romanLcPeriod"/>
            </a:pPr>
            <a:r>
              <a:rPr lang="en-US" sz="1900" kern="0" dirty="0">
                <a:latin typeface="Calibri" panose="020F0502020204030204" pitchFamily="34" charset="0"/>
                <a:ea typeface="Times New Roman" panose="02020603050405020304" pitchFamily="18" charset="0"/>
                <a:cs typeface="Times New Roman" panose="02020603050405020304" pitchFamily="18" charset="0"/>
              </a:rPr>
              <a:t>T</a:t>
            </a:r>
            <a:r>
              <a:rPr lang="en-US" sz="1900" kern="0" dirty="0">
                <a:effectLst/>
                <a:latin typeface="Calibri" panose="020F0502020204030204" pitchFamily="34" charset="0"/>
                <a:ea typeface="Times New Roman" panose="02020603050405020304" pitchFamily="18" charset="0"/>
                <a:cs typeface="Times New Roman" panose="02020603050405020304" pitchFamily="18" charset="0"/>
              </a:rPr>
              <a:t>he pass-through entity must not require the use of the de minimis indirect cost rate if the subrecipient has an approved indirect cost rate negotiated with the Federal Government. Subrecipients may elect to use the cost allocation method to account for indirect costs in accordance with § 200.405(d).</a:t>
            </a:r>
          </a:p>
          <a:p>
            <a:pPr marL="800100" lvl="1" indent="-342900">
              <a:lnSpc>
                <a:spcPct val="107000"/>
              </a:lnSpc>
              <a:spcBef>
                <a:spcPts val="0"/>
              </a:spcBef>
              <a:buFont typeface="+mj-lt"/>
              <a:buAutoNum type="arabicPeriod" startAt="6"/>
            </a:pPr>
            <a:endParaRPr lang="en-US" sz="18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07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C37E8-29D9-AFDF-0845-94085B27D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8B0FD-FEC3-4509-4A66-C2C8DF805131}"/>
              </a:ext>
            </a:extLst>
          </p:cNvPr>
          <p:cNvSpPr>
            <a:spLocks noGrp="1"/>
          </p:cNvSpPr>
          <p:nvPr>
            <p:ph type="title"/>
          </p:nvPr>
        </p:nvSpPr>
        <p:spPr>
          <a:xfrm>
            <a:off x="838200" y="350521"/>
            <a:ext cx="10515600" cy="1005840"/>
          </a:xfrm>
        </p:spPr>
        <p:txBody>
          <a:bodyPr>
            <a:normAutofit fontScale="90000"/>
          </a:bodyPr>
          <a:lstStyle/>
          <a:p>
            <a:r>
              <a:rPr lang="en-US" dirty="0">
                <a:latin typeface="Calibri" panose="020F0502020204030204" pitchFamily="34" charset="0"/>
                <a:cs typeface="Calibri" panose="020F0502020204030204" pitchFamily="34" charset="0"/>
              </a:rPr>
              <a:t>Pass-Through Entity Requirements – Indirect Cost Rate </a:t>
            </a:r>
            <a:r>
              <a:rPr lang="en-US" dirty="0">
                <a:solidFill>
                  <a:schemeClr val="bg1"/>
                </a:solidFill>
                <a:latin typeface="Calibri" panose="020F0502020204030204" pitchFamily="34" charset="0"/>
                <a:cs typeface="Calibri" panose="020F0502020204030204" pitchFamily="34" charset="0"/>
              </a:rPr>
              <a:t>2</a:t>
            </a:r>
          </a:p>
        </p:txBody>
      </p:sp>
      <p:sp>
        <p:nvSpPr>
          <p:cNvPr id="3" name="Content Placeholder 2">
            <a:extLst>
              <a:ext uri="{FF2B5EF4-FFF2-40B4-BE49-F238E27FC236}">
                <a16:creationId xmlns:a16="http://schemas.microsoft.com/office/drawing/2014/main" id="{D4961829-E4CC-B2D6-40BB-B5362AE03EBE}"/>
              </a:ext>
            </a:extLst>
          </p:cNvPr>
          <p:cNvSpPr>
            <a:spLocks noGrp="1"/>
          </p:cNvSpPr>
          <p:nvPr>
            <p:ph idx="1"/>
          </p:nvPr>
        </p:nvSpPr>
        <p:spPr>
          <a:xfrm>
            <a:off x="1398474" y="1549401"/>
            <a:ext cx="8967019" cy="5075788"/>
          </a:xfrm>
        </p:spPr>
        <p:txBody>
          <a:bodyPr>
            <a:normAutofit/>
          </a:bodyPr>
          <a:lstStyle/>
          <a:p>
            <a:pPr marL="0" indent="0">
              <a:buNone/>
            </a:pPr>
            <a:r>
              <a:rPr lang="en-US" sz="2400" b="1" dirty="0">
                <a:effectLst/>
                <a:latin typeface="Calibri" panose="020F0502020204030204" pitchFamily="34" charset="0"/>
                <a:cs typeface="Calibri" panose="020F0502020204030204" pitchFamily="34" charset="0"/>
              </a:rPr>
              <a:t>2 CFR 200.414(f) De minimis rate</a:t>
            </a:r>
          </a:p>
          <a:p>
            <a:pPr>
              <a:buFont typeface="Wingdings" panose="05000000000000000000" pitchFamily="2" charset="2"/>
              <a:buChar char="§"/>
            </a:pPr>
            <a:r>
              <a:rPr lang="en-US" sz="2400" dirty="0">
                <a:effectLst/>
                <a:latin typeface="Calibri" panose="020F0502020204030204" pitchFamily="34" charset="0"/>
                <a:cs typeface="Calibri" panose="020F0502020204030204" pitchFamily="34" charset="0"/>
              </a:rPr>
              <a:t>Recipients and subrecipients that do not have a current Federal negotiated indirect cost rate (including provisional rate) may elect to charge a de minimis rate of </a:t>
            </a:r>
            <a:r>
              <a:rPr lang="en-US" sz="2400" i="1" u="sng" dirty="0">
                <a:effectLst/>
                <a:latin typeface="Calibri" panose="020F0502020204030204" pitchFamily="34" charset="0"/>
                <a:cs typeface="Calibri" panose="020F0502020204030204" pitchFamily="34" charset="0"/>
              </a:rPr>
              <a:t>up to </a:t>
            </a:r>
            <a:r>
              <a:rPr lang="en-US" sz="2400" dirty="0">
                <a:effectLst/>
                <a:latin typeface="Calibri" panose="020F0502020204030204" pitchFamily="34" charset="0"/>
                <a:cs typeface="Calibri" panose="020F0502020204030204" pitchFamily="34" charset="0"/>
              </a:rPr>
              <a:t>15 percent of modified total direct costs (MTDC). </a:t>
            </a:r>
          </a:p>
          <a:p>
            <a:pPr>
              <a:buFont typeface="Wingdings" panose="05000000000000000000" pitchFamily="2" charset="2"/>
              <a:buChar char="§"/>
            </a:pPr>
            <a:r>
              <a:rPr lang="en-US" sz="2400" dirty="0">
                <a:effectLst/>
                <a:latin typeface="Calibri" panose="020F0502020204030204" pitchFamily="34" charset="0"/>
                <a:cs typeface="Calibri" panose="020F0502020204030204" pitchFamily="34" charset="0"/>
              </a:rPr>
              <a:t>The de minimis rate </a:t>
            </a:r>
            <a:r>
              <a:rPr lang="en-US" sz="2400" b="1" dirty="0">
                <a:effectLst/>
                <a:latin typeface="Calibri" panose="020F0502020204030204" pitchFamily="34" charset="0"/>
                <a:cs typeface="Calibri" panose="020F0502020204030204" pitchFamily="34" charset="0"/>
              </a:rPr>
              <a:t>does not require documentation </a:t>
            </a:r>
            <a:r>
              <a:rPr lang="en-US" sz="2400" dirty="0">
                <a:effectLst/>
                <a:latin typeface="Calibri" panose="020F0502020204030204" pitchFamily="34" charset="0"/>
                <a:cs typeface="Calibri" panose="020F0502020204030204" pitchFamily="34" charset="0"/>
              </a:rPr>
              <a:t>to justify its use and may be used indefinitely. </a:t>
            </a:r>
          </a:p>
          <a:p>
            <a:pPr>
              <a:buFont typeface="Wingdings" panose="05000000000000000000" pitchFamily="2" charset="2"/>
              <a:buChar char="§"/>
            </a:pPr>
            <a:r>
              <a:rPr lang="en-US" sz="2400" dirty="0">
                <a:effectLst/>
                <a:latin typeface="Calibri" panose="020F0502020204030204" pitchFamily="34" charset="0"/>
                <a:cs typeface="Calibri" panose="020F0502020204030204" pitchFamily="34" charset="0"/>
              </a:rPr>
              <a:t>Once elected, the recipient or subrecipient must use the de minimis rate for </a:t>
            </a:r>
            <a:r>
              <a:rPr lang="en-US" sz="2400" i="1" u="sng" dirty="0">
                <a:effectLst/>
                <a:latin typeface="Calibri" panose="020F0502020204030204" pitchFamily="34" charset="0"/>
                <a:cs typeface="Calibri" panose="020F0502020204030204" pitchFamily="34" charset="0"/>
              </a:rPr>
              <a:t>all</a:t>
            </a:r>
            <a:r>
              <a:rPr lang="en-US" sz="2400" dirty="0">
                <a:effectLst/>
                <a:latin typeface="Calibri" panose="020F0502020204030204" pitchFamily="34" charset="0"/>
                <a:cs typeface="Calibri" panose="020F0502020204030204" pitchFamily="34" charset="0"/>
              </a:rPr>
              <a:t> Federal awards until the recipient or subrecipient chooses to receive a negotiated rate.</a:t>
            </a:r>
            <a:endParaRPr lang="en-US" sz="2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252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7968-9A48-1946-66DB-39BF1E9A0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6B941-4294-9E8C-9E94-FF10037B8816}"/>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Subaward Info</a:t>
            </a:r>
          </a:p>
        </p:txBody>
      </p:sp>
      <p:sp>
        <p:nvSpPr>
          <p:cNvPr id="3" name="Content Placeholder 2">
            <a:extLst>
              <a:ext uri="{FF2B5EF4-FFF2-40B4-BE49-F238E27FC236}">
                <a16:creationId xmlns:a16="http://schemas.microsoft.com/office/drawing/2014/main" id="{BF759181-F2FA-3DB6-D999-F8E857A4A20A}"/>
              </a:ext>
            </a:extLst>
          </p:cNvPr>
          <p:cNvSpPr>
            <a:spLocks noGrp="1"/>
          </p:cNvSpPr>
          <p:nvPr>
            <p:ph idx="1"/>
          </p:nvPr>
        </p:nvSpPr>
        <p:spPr>
          <a:xfrm>
            <a:off x="1113652" y="1505108"/>
            <a:ext cx="10703684" cy="5075788"/>
          </a:xfrm>
        </p:spPr>
        <p:txBody>
          <a:bodyPr>
            <a:noAutofit/>
          </a:bodyPr>
          <a:lstStyle/>
          <a:p>
            <a:pPr marL="0" marR="0" indent="0">
              <a:lnSpc>
                <a:spcPct val="107000"/>
              </a:lnSpc>
              <a:spcBef>
                <a:spcPts val="0"/>
              </a:spcBef>
              <a:spcAft>
                <a:spcPts val="0"/>
              </a:spcAft>
              <a:buNone/>
            </a:pPr>
            <a:endParaRPr lang="en-US" sz="20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2"/>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Ensure that every subaward is clearly identified to the subrecipient as a subaward and includes the information required per this section.</a:t>
            </a:r>
          </a:p>
          <a:p>
            <a:pPr marL="457200" lvl="1" indent="0">
              <a:lnSpc>
                <a:spcPct val="107000"/>
              </a:lnSpc>
              <a:spcBef>
                <a:spcPts val="0"/>
              </a:spcBef>
              <a:buNone/>
            </a:pPr>
            <a:endParaRPr lang="en-US" sz="2000" kern="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5"/>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A requirement that the subrecipient permit the pass-through entity and auditors to access the subrecipient's records and financial statements for the pass-through entity </a:t>
            </a: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to fulfill its monitoring requirements</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 and</a:t>
            </a:r>
          </a:p>
          <a:p>
            <a:pPr marL="457200" lvl="1" indent="0">
              <a:lnSpc>
                <a:spcPct val="107000"/>
              </a:lnSpc>
              <a:spcBef>
                <a:spcPts val="0"/>
              </a:spcBef>
              <a:buNone/>
            </a:pP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Appropriate terms and conditions concerning the closeout of the subaward.</a:t>
            </a:r>
          </a:p>
          <a:p>
            <a:pPr marL="457200" lvl="1" indent="0">
              <a:lnSpc>
                <a:spcPct val="107000"/>
              </a:lnSpc>
              <a:spcBef>
                <a:spcPts val="0"/>
              </a:spcBef>
              <a:buNone/>
            </a:pPr>
            <a:endParaRPr lang="en-US" sz="1400" kern="0" dirty="0">
              <a:latin typeface="Calibri" panose="020F0502020204030204" pitchFamily="34" charset="0"/>
              <a:ea typeface="Times New Roman" panose="02020603050405020304" pitchFamily="18" charset="0"/>
              <a:cs typeface="Times New Roman" panose="02020603050405020304" pitchFamily="18" charset="0"/>
            </a:endParaRPr>
          </a:p>
          <a:p>
            <a:pPr marL="914400" lvl="2" indent="0">
              <a:lnSpc>
                <a:spcPct val="107000"/>
              </a:lnSpc>
              <a:spcBef>
                <a:spcPts val="0"/>
              </a:spcBef>
              <a:buNone/>
            </a:pPr>
            <a:endParaRPr lang="en-US" sz="1400" dirty="0">
              <a:latin typeface="Calibri" panose="020F0502020204030204" pitchFamily="34" charset="0"/>
              <a:cs typeface="Calibri" panose="020F0502020204030204" pitchFamily="34"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07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E7968-9A48-1946-66DB-39BF1E9A0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6B941-4294-9E8C-9E94-FF10037B8816}"/>
              </a:ext>
            </a:extLst>
          </p:cNvPr>
          <p:cNvSpPr>
            <a:spLocks noGrp="1"/>
          </p:cNvSpPr>
          <p:nvPr>
            <p:ph type="title"/>
          </p:nvPr>
        </p:nvSpPr>
        <p:spPr>
          <a:xfrm>
            <a:off x="838200" y="350521"/>
            <a:ext cx="10515600" cy="1005840"/>
          </a:xfrm>
        </p:spPr>
        <p:txBody>
          <a:bodyPr>
            <a:normAutofit/>
          </a:bodyPr>
          <a:lstStyle/>
          <a:p>
            <a:r>
              <a:rPr lang="en-US" dirty="0">
                <a:latin typeface="Calibri" panose="020F0502020204030204" pitchFamily="34" charset="0"/>
                <a:cs typeface="Calibri" panose="020F0502020204030204" pitchFamily="34" charset="0"/>
              </a:rPr>
              <a:t>Pass-Through Entity Requirements - Subaward Info </a:t>
            </a:r>
            <a:r>
              <a:rPr lang="en-US" dirty="0">
                <a:solidFill>
                  <a:schemeClr val="bg1"/>
                </a:solidFill>
                <a:latin typeface="Calibri" panose="020F0502020204030204" pitchFamily="34" charset="0"/>
                <a:cs typeface="Calibri" panose="020F0502020204030204" pitchFamily="34" charset="0"/>
              </a:rPr>
              <a:t>2</a:t>
            </a:r>
          </a:p>
        </p:txBody>
      </p:sp>
      <p:sp>
        <p:nvSpPr>
          <p:cNvPr id="3" name="Content Placeholder 2">
            <a:extLst>
              <a:ext uri="{FF2B5EF4-FFF2-40B4-BE49-F238E27FC236}">
                <a16:creationId xmlns:a16="http://schemas.microsoft.com/office/drawing/2014/main" id="{BF759181-F2FA-3DB6-D999-F8E857A4A20A}"/>
              </a:ext>
            </a:extLst>
          </p:cNvPr>
          <p:cNvSpPr>
            <a:spLocks noGrp="1"/>
          </p:cNvSpPr>
          <p:nvPr>
            <p:ph idx="1"/>
          </p:nvPr>
        </p:nvSpPr>
        <p:spPr>
          <a:xfrm>
            <a:off x="744158" y="1096411"/>
            <a:ext cx="10703684" cy="5075788"/>
          </a:xfrm>
        </p:spPr>
        <p:txBody>
          <a:bodyPr>
            <a:noAutofit/>
          </a:bodyPr>
          <a:lstStyle/>
          <a:p>
            <a:pPr marL="457200" lvl="1" indent="0">
              <a:lnSpc>
                <a:spcPct val="107000"/>
              </a:lnSpc>
              <a:spcBef>
                <a:spcPts val="0"/>
              </a:spcBef>
              <a:buNone/>
            </a:pPr>
            <a:endParaRPr lang="en-US" sz="1400" kern="0" dirty="0">
              <a:latin typeface="Calibri" panose="020F0502020204030204" pitchFamily="34" charset="0"/>
              <a:ea typeface="Times New Roman" panose="02020603050405020304" pitchFamily="18" charset="0"/>
              <a:cs typeface="Times New Roman" panose="02020603050405020304" pitchFamily="18" charset="0"/>
            </a:endParaRPr>
          </a:p>
          <a:p>
            <a:pPr marL="914400" lvl="2" indent="0">
              <a:lnSpc>
                <a:spcPct val="107000"/>
              </a:lnSpc>
              <a:spcBef>
                <a:spcPts val="0"/>
              </a:spcBef>
              <a:buNone/>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Keep in Mind</a:t>
            </a: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 </a:t>
            </a:r>
          </a:p>
          <a:p>
            <a:pPr marL="914400" lvl="2" indent="0">
              <a:lnSpc>
                <a:spcPct val="107000"/>
              </a:lnSpc>
              <a:spcBef>
                <a:spcPts val="0"/>
              </a:spcBef>
              <a:buNone/>
            </a:pPr>
            <a:endParaRPr lang="en-US" sz="1800" b="1" kern="0" dirty="0">
              <a:latin typeface="Calibri" panose="020F0502020204030204" pitchFamily="34" charset="0"/>
              <a:cs typeface="Times New Roman" panose="02020603050405020304" pitchFamily="18" charset="0"/>
            </a:endParaRPr>
          </a:p>
          <a:p>
            <a:pPr marL="914400" lvl="2" indent="0">
              <a:lnSpc>
                <a:spcPct val="107000"/>
              </a:lnSpc>
              <a:spcBef>
                <a:spcPts val="0"/>
              </a:spcBef>
              <a:buNone/>
            </a:pPr>
            <a:r>
              <a:rPr lang="en-US" sz="1800" b="1" dirty="0">
                <a:latin typeface="Calibri" panose="020F0502020204030204" pitchFamily="34" charset="0"/>
                <a:cs typeface="Calibri" panose="020F0502020204030204" pitchFamily="34" charset="0"/>
              </a:rPr>
              <a:t>2 CFR 200.344 Closeout - </a:t>
            </a:r>
            <a:r>
              <a:rPr lang="en-US" sz="1800" dirty="0">
                <a:latin typeface="Calibri" panose="020F0502020204030204" pitchFamily="34" charset="0"/>
                <a:cs typeface="Calibri" panose="020F0502020204030204" pitchFamily="34" charset="0"/>
              </a:rPr>
              <a:t>Federal award recipients are required to submit, </a:t>
            </a:r>
            <a:r>
              <a:rPr lang="en-US" sz="1800" b="1" dirty="0">
                <a:latin typeface="Calibri" panose="020F0502020204030204" pitchFamily="34" charset="0"/>
                <a:cs typeface="Calibri" panose="020F0502020204030204" pitchFamily="34" charset="0"/>
              </a:rPr>
              <a:t>no later than 120 calendar days after </a:t>
            </a:r>
            <a:r>
              <a:rPr lang="en-US" sz="1800" dirty="0">
                <a:latin typeface="Calibri" panose="020F0502020204030204" pitchFamily="34" charset="0"/>
                <a:cs typeface="Calibri" panose="020F0502020204030204" pitchFamily="34" charset="0"/>
              </a:rPr>
              <a:t>the end date of the period of performance, all financial, performance, and other reports as required by the terms and conditions of the Federal award (or within 90 calendar days for awards issued prior to November 2020). </a:t>
            </a:r>
          </a:p>
          <a:p>
            <a:pPr marL="914400" lvl="2" indent="0">
              <a:lnSpc>
                <a:spcPct val="107000"/>
              </a:lnSpc>
              <a:spcBef>
                <a:spcPts val="0"/>
              </a:spcBef>
              <a:buNone/>
            </a:pPr>
            <a:endParaRPr lang="en-US" sz="1800" dirty="0">
              <a:latin typeface="Calibri" panose="020F0502020204030204" pitchFamily="34" charset="0"/>
              <a:cs typeface="Calibri" panose="020F0502020204030204" pitchFamily="34" charset="0"/>
            </a:endParaRPr>
          </a:p>
          <a:p>
            <a:pPr marL="914400" lvl="2" indent="0">
              <a:lnSpc>
                <a:spcPct val="107000"/>
              </a:lnSpc>
              <a:spcBef>
                <a:spcPts val="0"/>
              </a:spcBef>
              <a:buNone/>
            </a:pPr>
            <a:r>
              <a:rPr lang="en-US" sz="1800" b="1" dirty="0">
                <a:latin typeface="Calibri" panose="020F0502020204030204" pitchFamily="34" charset="0"/>
                <a:cs typeface="Calibri" panose="020F0502020204030204" pitchFamily="34" charset="0"/>
              </a:rPr>
              <a:t>2 CFR 2900.14</a:t>
            </a:r>
          </a:p>
          <a:p>
            <a:pPr marL="914400" lvl="2" indent="0">
              <a:lnSpc>
                <a:spcPct val="107000"/>
              </a:lnSpc>
              <a:spcBef>
                <a:spcPts val="0"/>
              </a:spcBef>
              <a:buNone/>
            </a:pPr>
            <a:r>
              <a:rPr lang="en-US" sz="1800" dirty="0">
                <a:latin typeface="Calibri" panose="020F0502020204030204" pitchFamily="34" charset="0"/>
                <a:cs typeface="Calibri" panose="020F0502020204030204" pitchFamily="34" charset="0"/>
              </a:rPr>
              <a:t>In addition to the guidance set forth in 2 CFR 200.328, for Federal awards from the Department of Labor, the DOL awarding agency will prescribe whether the report will be on a cash or an accrual basis. </a:t>
            </a:r>
          </a:p>
          <a:p>
            <a:pPr marL="914400" lvl="2" indent="0">
              <a:lnSpc>
                <a:spcPct val="107000"/>
              </a:lnSpc>
              <a:spcBef>
                <a:spcPts val="0"/>
              </a:spcBef>
              <a:buNone/>
            </a:pPr>
            <a:r>
              <a:rPr lang="en-US" sz="1800" dirty="0">
                <a:latin typeface="Calibri" panose="020F0502020204030204" pitchFamily="34" charset="0"/>
                <a:cs typeface="Calibri" panose="020F0502020204030204" pitchFamily="34" charset="0"/>
              </a:rPr>
              <a:t>If the DOL awarding agency requires reporting on an accrual basis and the recipient's accounting system is not on the accrual basis, </a:t>
            </a:r>
            <a:r>
              <a:rPr lang="en-US" sz="1800" b="1" dirty="0">
                <a:latin typeface="Calibri" panose="020F0502020204030204" pitchFamily="34" charset="0"/>
                <a:cs typeface="Calibri" panose="020F0502020204030204" pitchFamily="34" charset="0"/>
              </a:rPr>
              <a:t>the recipient will not be required to convert its accounting system but must develop and report such accrual information through best estimates based on an analysis of the documentation on hand</a:t>
            </a:r>
            <a:r>
              <a:rPr lang="en-US" sz="1800" dirty="0">
                <a:latin typeface="Calibri" panose="020F0502020204030204" pitchFamily="34" charset="0"/>
                <a:cs typeface="Calibri" panose="020F0502020204030204" pitchFamily="34" charset="0"/>
              </a:rPr>
              <a:t>.</a:t>
            </a:r>
          </a:p>
          <a:p>
            <a:pPr marL="914400" lvl="2" indent="0">
              <a:lnSpc>
                <a:spcPct val="107000"/>
              </a:lnSpc>
              <a:spcBef>
                <a:spcPts val="0"/>
              </a:spcBef>
              <a:buNone/>
            </a:pPr>
            <a:endParaRPr lang="en-US" sz="1800" dirty="0">
              <a:latin typeface="Calibri" panose="020F0502020204030204" pitchFamily="34" charset="0"/>
              <a:cs typeface="Calibri" panose="020F0502020204030204" pitchFamily="34" charset="0"/>
            </a:endParaRPr>
          </a:p>
          <a:p>
            <a:pPr marL="914400" lvl="2" indent="0">
              <a:lnSpc>
                <a:spcPct val="107000"/>
              </a:lnSpc>
              <a:spcBef>
                <a:spcPts val="0"/>
              </a:spcBef>
              <a:buNone/>
            </a:pPr>
            <a:r>
              <a:rPr lang="en-US" sz="1800" b="1" dirty="0">
                <a:latin typeface="Calibri" panose="020F0502020204030204" pitchFamily="34" charset="0"/>
                <a:cs typeface="Calibri" panose="020F0502020204030204" pitchFamily="34" charset="0"/>
              </a:rPr>
              <a:t>ETA-9130 Financial Reports are due no later than 45 calendar days after the end of each quarter</a:t>
            </a:r>
            <a:r>
              <a:rPr lang="en-US" sz="1800" dirty="0">
                <a:latin typeface="Calibri" panose="020F0502020204030204" pitchFamily="34" charset="0"/>
                <a:cs typeface="Calibri" panose="020F0502020204030204" pitchFamily="34" charset="0"/>
              </a:rPr>
              <a:t>, unless otherwise specified  in reporting instructions</a:t>
            </a:r>
          </a:p>
          <a:p>
            <a:pPr marL="914400" lvl="2" indent="0">
              <a:lnSpc>
                <a:spcPct val="107000"/>
              </a:lnSpc>
              <a:spcBef>
                <a:spcPts val="0"/>
              </a:spcBef>
              <a:buNone/>
            </a:pPr>
            <a:endParaRPr lang="en-US" sz="1400" dirty="0">
              <a:latin typeface="Calibri" panose="020F0502020204030204" pitchFamily="34" charset="0"/>
              <a:cs typeface="Calibri" panose="020F0502020204030204" pitchFamily="34"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i="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08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029F-6A19-8589-EB10-5D2BE101059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193D0C-E82A-9E4A-C4C2-A4ACA87D4805}"/>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#3</a:t>
            </a:r>
            <a:br>
              <a:rPr lang="en-US" sz="3200" dirty="0">
                <a:solidFill>
                  <a:schemeClr val="bg1"/>
                </a:solidFill>
                <a:latin typeface="+mj-lt"/>
              </a:rPr>
            </a:br>
            <a:r>
              <a:rPr lang="en-US" sz="4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Evaluate each subrecipient's fraud risk and risk of noncompliance</a:t>
            </a:r>
            <a:br>
              <a:rPr lang="en-US" sz="4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b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1468172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28FC9-4FC3-5C4E-D3A8-E3E5BD5D0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1D85C-52BA-AED5-47BB-8537D43D8010}"/>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Risk</a:t>
            </a:r>
          </a:p>
        </p:txBody>
      </p:sp>
      <p:sp>
        <p:nvSpPr>
          <p:cNvPr id="3" name="Content Placeholder 2">
            <a:extLst>
              <a:ext uri="{FF2B5EF4-FFF2-40B4-BE49-F238E27FC236}">
                <a16:creationId xmlns:a16="http://schemas.microsoft.com/office/drawing/2014/main" id="{07D9268E-C5D4-D70D-869E-B6BF3BF48A30}"/>
              </a:ext>
            </a:extLst>
          </p:cNvPr>
          <p:cNvSpPr>
            <a:spLocks noGrp="1"/>
          </p:cNvSpPr>
          <p:nvPr>
            <p:ph idx="1"/>
          </p:nvPr>
        </p:nvSpPr>
        <p:spPr>
          <a:xfrm>
            <a:off x="1012394" y="1147864"/>
            <a:ext cx="8967019" cy="5075788"/>
          </a:xfrm>
        </p:spPr>
        <p:txBody>
          <a:bodyPr>
            <a:normAutofit/>
          </a:bodyPr>
          <a:lstStyle/>
          <a:p>
            <a:pPr marL="0" marR="0" indent="0">
              <a:lnSpc>
                <a:spcPct val="107000"/>
              </a:lnSpc>
              <a:spcBef>
                <a:spcPts val="0"/>
              </a:spcBef>
              <a:spcAft>
                <a:spcPts val="0"/>
              </a:spcAft>
              <a:buNone/>
            </a:pPr>
            <a:endParaRPr lang="en-US" sz="20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3"/>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Evaluate each subrecipient's fraud risk and risk of noncompliance with a subaward </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to determine the appropriate subrecipient monitoring described in paragraph (f) of this section. When evaluating a subrecipient's risk, a pass-through entity should consider the following:</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The subrecipient's </a:t>
            </a:r>
            <a:r>
              <a:rPr lang="en-US" b="1" kern="0" dirty="0">
                <a:latin typeface="Calibri" panose="020F0502020204030204" pitchFamily="34" charset="0"/>
                <a:cs typeface="Times New Roman" panose="02020603050405020304" pitchFamily="18" charset="0"/>
              </a:rPr>
              <a:t>prior experience </a:t>
            </a:r>
            <a:r>
              <a:rPr lang="en-US" kern="0" dirty="0">
                <a:latin typeface="Calibri" panose="020F0502020204030204" pitchFamily="34" charset="0"/>
                <a:cs typeface="Times New Roman" panose="02020603050405020304" pitchFamily="18" charset="0"/>
              </a:rPr>
              <a:t>with the same or similar subawards;</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The </a:t>
            </a:r>
            <a:r>
              <a:rPr lang="en-US" b="1" kern="0" dirty="0">
                <a:latin typeface="Calibri" panose="020F0502020204030204" pitchFamily="34" charset="0"/>
                <a:cs typeface="Times New Roman" panose="02020603050405020304" pitchFamily="18" charset="0"/>
              </a:rPr>
              <a:t>results of previous audits</a:t>
            </a:r>
            <a:r>
              <a:rPr lang="en-US" kern="0" dirty="0">
                <a:latin typeface="Calibri" panose="020F0502020204030204" pitchFamily="34" charset="0"/>
                <a:cs typeface="Times New Roman" panose="02020603050405020304" pitchFamily="18" charset="0"/>
              </a:rPr>
              <a:t>. This includes considering whether or not the subrecipient receives a Single Audit in accordance with subpart F and the extent to which the same or similar subawards have been audited as a major program;</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Whether the subrecipient has</a:t>
            </a:r>
            <a:r>
              <a:rPr lang="en-US" b="1" kern="0" dirty="0">
                <a:latin typeface="Calibri" panose="020F0502020204030204" pitchFamily="34" charset="0"/>
                <a:cs typeface="Times New Roman" panose="02020603050405020304" pitchFamily="18" charset="0"/>
              </a:rPr>
              <a:t> new personnel or new or substantially changed systems</a:t>
            </a:r>
            <a:r>
              <a:rPr lang="en-US" kern="0" dirty="0">
                <a:latin typeface="Calibri" panose="020F0502020204030204" pitchFamily="34" charset="0"/>
                <a:cs typeface="Times New Roman" panose="02020603050405020304" pitchFamily="18" charset="0"/>
              </a:rPr>
              <a:t>; and</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The </a:t>
            </a:r>
            <a:r>
              <a:rPr lang="en-US" b="1" kern="0" dirty="0">
                <a:latin typeface="Calibri" panose="020F0502020204030204" pitchFamily="34" charset="0"/>
                <a:cs typeface="Times New Roman" panose="02020603050405020304" pitchFamily="18" charset="0"/>
              </a:rPr>
              <a:t>extent and results of any Federal agency monitoring </a:t>
            </a:r>
            <a:r>
              <a:rPr lang="en-US" kern="0" dirty="0">
                <a:latin typeface="Calibri" panose="020F0502020204030204" pitchFamily="34" charset="0"/>
                <a:cs typeface="Times New Roman" panose="02020603050405020304" pitchFamily="18" charset="0"/>
              </a:rPr>
              <a:t>(for example, if the subrecipient also receives Federal awards directly from the Federal agency).</a:t>
            </a:r>
          </a:p>
          <a:p>
            <a:pPr marL="0" marR="0" indent="0">
              <a:lnSpc>
                <a:spcPct val="107000"/>
              </a:lnSpc>
              <a:spcBef>
                <a:spcPts val="0"/>
              </a:spcBef>
              <a:spcAft>
                <a:spcPts val="0"/>
              </a:spcAft>
              <a:buNone/>
            </a:pPr>
            <a:endParaRPr lang="en-US" sz="18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7B6D957-2079-EC62-884A-861B8C6B48ED}"/>
              </a:ext>
            </a:extLst>
          </p:cNvPr>
          <p:cNvSpPr txBox="1"/>
          <p:nvPr/>
        </p:nvSpPr>
        <p:spPr>
          <a:xfrm>
            <a:off x="9979413" y="3530601"/>
            <a:ext cx="2002100" cy="1815882"/>
          </a:xfrm>
          <a:prstGeom prst="rect">
            <a:avLst/>
          </a:prstGeom>
          <a:noFill/>
        </p:spPr>
        <p:txBody>
          <a:bodyPr wrap="square">
            <a:spAutoFit/>
          </a:bodyPr>
          <a:lstStyle/>
          <a:p>
            <a:pPr algn="ctr"/>
            <a:r>
              <a:rPr lang="en-US" sz="2800" b="1" i="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will be very helpful for monitoring!</a:t>
            </a:r>
          </a:p>
        </p:txBody>
      </p:sp>
    </p:spTree>
    <p:extLst>
      <p:ext uri="{BB962C8B-B14F-4D97-AF65-F5344CB8AC3E}">
        <p14:creationId xmlns:p14="http://schemas.microsoft.com/office/powerpoint/2010/main" val="3472446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AF1C-9ACA-1F70-825E-7A5DB88AE20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0C80DF4-8A46-9B8E-6454-86668CA4F761}"/>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Calibri" panose="020F0502020204030204" pitchFamily="34" charset="0"/>
                <a:cs typeface="Calibri" panose="020F0502020204030204" pitchFamily="34" charset="0"/>
              </a:rPr>
              <a:t>#4</a:t>
            </a:r>
            <a:br>
              <a:rPr lang="en-US" sz="3200" dirty="0">
                <a:solidFill>
                  <a:schemeClr val="bg1"/>
                </a:solidFill>
                <a:latin typeface="Calibri" panose="020F0502020204030204" pitchFamily="34" charset="0"/>
                <a:cs typeface="Calibri" panose="020F0502020204030204" pitchFamily="34" charset="0"/>
              </a:rPr>
            </a:br>
            <a:r>
              <a:rPr lang="en-US" sz="3200" b="1" kern="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If appropriate, consider implementing specific conditions</a:t>
            </a: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3101903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C2D6A-2474-3397-95A3-63CBECF97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F8FC8-7E53-9564-A673-F674EDE1CBD7}"/>
              </a:ext>
            </a:extLst>
          </p:cNvPr>
          <p:cNvSpPr>
            <a:spLocks noGrp="1"/>
          </p:cNvSpPr>
          <p:nvPr>
            <p:ph type="title"/>
          </p:nvPr>
        </p:nvSpPr>
        <p:spPr>
          <a:xfrm>
            <a:off x="838200" y="350521"/>
            <a:ext cx="10515600" cy="1005840"/>
          </a:xfrm>
        </p:spPr>
        <p:txBody>
          <a:bodyPr>
            <a:normAutofit fontScale="90000"/>
          </a:bodyPr>
          <a:lstStyle/>
          <a:p>
            <a:r>
              <a:rPr lang="en-US" dirty="0">
                <a:latin typeface="Calibri" panose="020F0502020204030204" pitchFamily="34" charset="0"/>
                <a:cs typeface="Calibri" panose="020F0502020204030204" pitchFamily="34" charset="0"/>
              </a:rPr>
              <a:t>Pass-Through Entity Requirements – Specific Conditions</a:t>
            </a:r>
          </a:p>
        </p:txBody>
      </p:sp>
      <p:sp>
        <p:nvSpPr>
          <p:cNvPr id="3" name="Content Placeholder 2">
            <a:extLst>
              <a:ext uri="{FF2B5EF4-FFF2-40B4-BE49-F238E27FC236}">
                <a16:creationId xmlns:a16="http://schemas.microsoft.com/office/drawing/2014/main" id="{8A09405B-9692-5B1B-5CC6-4A8F635373D3}"/>
              </a:ext>
            </a:extLst>
          </p:cNvPr>
          <p:cNvSpPr>
            <a:spLocks noGrp="1"/>
          </p:cNvSpPr>
          <p:nvPr>
            <p:ph idx="1"/>
          </p:nvPr>
        </p:nvSpPr>
        <p:spPr>
          <a:xfrm>
            <a:off x="960336" y="1356361"/>
            <a:ext cx="10515600" cy="5075788"/>
          </a:xfrm>
        </p:spPr>
        <p:txBody>
          <a:bodyPr>
            <a:normAutofit/>
          </a:bodyPr>
          <a:lstStyle/>
          <a:p>
            <a:pPr marL="0" marR="0" indent="0">
              <a:lnSpc>
                <a:spcPct val="107000"/>
              </a:lnSpc>
              <a:spcBef>
                <a:spcPts val="0"/>
              </a:spcBef>
              <a:spcAft>
                <a:spcPts val="0"/>
              </a:spcAft>
              <a:buNone/>
            </a:pPr>
            <a:endParaRPr lang="en-US" sz="18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4"/>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If appropriate, consider implementing specific conditions in a subaward as described in § 200.208 and notify the Federal agency of the specific conditions.</a:t>
            </a:r>
          </a:p>
          <a:p>
            <a:pPr marL="342900" marR="0" indent="-342900">
              <a:lnSpc>
                <a:spcPct val="107000"/>
              </a:lnSpc>
              <a:spcBef>
                <a:spcPts val="0"/>
              </a:spcBef>
              <a:spcAft>
                <a:spcPts val="0"/>
              </a:spcAft>
              <a:buFont typeface="+mj-lt"/>
              <a:buAutoNum type="alphaLcParenR" startAt="4"/>
            </a:pPr>
            <a:endParaRPr lang="en-US" sz="1800" b="1" kern="0" dirty="0">
              <a:latin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200.208 Specific conditions</a:t>
            </a: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nSpc>
                <a:spcPct val="107000"/>
              </a:lnSpc>
              <a:spcBef>
                <a:spcPts val="0"/>
              </a:spcBef>
              <a:buAutoNum type="alphaLcParenBoth"/>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Federal agencies are responsible for ensuring that specific Federal award conditions and performance expectations are consistent with the program design (See § 200.202 and § 200.301).</a:t>
            </a:r>
          </a:p>
          <a:p>
            <a:pPr marL="800100" lvl="1" indent="-342900">
              <a:lnSpc>
                <a:spcPct val="107000"/>
              </a:lnSpc>
              <a:spcBef>
                <a:spcPts val="0"/>
              </a:spcBef>
              <a:buAutoNum type="alphaLcParenBoth"/>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The Federal agency or pass-through entity may adjust specific conditions in the Federal award based on an analysis of the following factors:(1) Review of OMB-designated repositories of government-wide data (for example, SAM.gov) or review of its risk assessment (See § 200.206);(2) The recipient's or subrecipient's history of compliance with the terms and conditions of Federal awards;(3) The recipient's or subrecipient's ability to meet expected performance goals as described in § 200.211; or(4) A determination of whether a recipient or subrecipient has inadequate financial capability to perform the Federal award.</a:t>
            </a: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74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BCE9EE-60B2-42AC-9821-31A68465888F}"/>
              </a:ext>
            </a:extLst>
          </p:cNvPr>
          <p:cNvSpPr>
            <a:spLocks noGrp="1"/>
          </p:cNvSpPr>
          <p:nvPr>
            <p:ph type="title" idx="4294967295"/>
          </p:nvPr>
        </p:nvSpPr>
        <p:spPr>
          <a:xfrm>
            <a:off x="699374" y="197894"/>
            <a:ext cx="11080750" cy="785812"/>
          </a:xfrm>
          <a:prstGeom prst="rect">
            <a:avLst/>
          </a:prstGeom>
        </p:spPr>
        <p:txBody>
          <a:bodyPr/>
          <a:lstStyle/>
          <a:p>
            <a:r>
              <a:rPr lang="en-US" b="1" dirty="0">
                <a:solidFill>
                  <a:srgbClr val="003366"/>
                </a:solidFill>
                <a:latin typeface="Calibri" panose="020F0502020204030204" pitchFamily="34" charset="0"/>
                <a:cs typeface="Calibri" panose="020F0502020204030204" pitchFamily="34" charset="0"/>
              </a:rPr>
              <a:t>Next Level Now Collaborative</a:t>
            </a:r>
          </a:p>
        </p:txBody>
      </p:sp>
      <p:sp>
        <p:nvSpPr>
          <p:cNvPr id="21" name="Text Placeholder 1">
            <a:extLst>
              <a:ext uri="{FF2B5EF4-FFF2-40B4-BE49-F238E27FC236}">
                <a16:creationId xmlns:a16="http://schemas.microsoft.com/office/drawing/2014/main" id="{F8C2987C-9138-68F9-EB37-BDA775BEA494}"/>
              </a:ext>
            </a:extLst>
          </p:cNvPr>
          <p:cNvSpPr txBox="1">
            <a:spLocks/>
          </p:cNvSpPr>
          <p:nvPr/>
        </p:nvSpPr>
        <p:spPr>
          <a:xfrm>
            <a:off x="868716" y="929087"/>
            <a:ext cx="5814120" cy="5015700"/>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200" kern="1200">
                <a:solidFill>
                  <a:schemeClr val="tx1"/>
                </a:solidFill>
                <a:latin typeface="+mn-lt"/>
                <a:ea typeface="+mn-ea"/>
                <a:cs typeface="+mn-cs"/>
              </a:defRPr>
            </a:lvl1pPr>
            <a:lvl2pPr marL="228600" indent="0" algn="l" defTabSz="914400" rtl="0" eaLnBrk="1" latinLnBrk="0" hangingPunct="1">
              <a:lnSpc>
                <a:spcPct val="95000"/>
              </a:lnSpc>
              <a:spcBef>
                <a:spcPts val="400"/>
              </a:spcBef>
              <a:buClr>
                <a:schemeClr val="accent6"/>
              </a:buClr>
              <a:buFont typeface="Wingdings 3" panose="05040102010807070707" pitchFamily="18" charset="2"/>
              <a:buNone/>
              <a:defRPr sz="1800" i="1" kern="1200">
                <a:solidFill>
                  <a:schemeClr val="accent3">
                    <a:lumMod val="75000"/>
                    <a:lumOff val="25000"/>
                  </a:schemeClr>
                </a:solidFill>
                <a:latin typeface="+mj-lt"/>
                <a:ea typeface="+mn-ea"/>
                <a:cs typeface="+mn-cs"/>
              </a:defRPr>
            </a:lvl2pPr>
            <a:lvl3pPr marL="457200" indent="-228600" algn="l" defTabSz="914400" rtl="0" eaLnBrk="1" latinLnBrk="0" hangingPunct="1">
              <a:lnSpc>
                <a:spcPct val="95000"/>
              </a:lnSpc>
              <a:spcBef>
                <a:spcPts val="500"/>
              </a:spcBef>
              <a:buClr>
                <a:schemeClr val="accent1"/>
              </a:buClr>
              <a:buSzPct val="70000"/>
              <a:buFont typeface="Wingdings 3" panose="05040102010807070707" pitchFamily="18" charset="2"/>
              <a:buChar char=""/>
              <a:defRPr sz="1800" u="sng" kern="1200">
                <a:solidFill>
                  <a:schemeClr val="accent6"/>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r>
              <a:rPr kumimoji="0" lang="en-US" sz="2800" b="1" i="1" u="none" strike="noStrike" kern="1200" cap="none" spc="0" normalizeH="0" baseline="0" noProof="0" dirty="0">
                <a:ln>
                  <a:noFill/>
                </a:ln>
                <a:solidFill>
                  <a:srgbClr val="2C5261"/>
                </a:solidFill>
                <a:effectLst>
                  <a:outerShdw blurRad="38100" dist="38100" dir="2700000" algn="tl">
                    <a:srgbClr val="000000">
                      <a:alpha val="43137"/>
                    </a:srgbClr>
                  </a:outerShdw>
                </a:effectLst>
                <a:uLnTx/>
                <a:uFillTx/>
                <a:latin typeface="Calibri" panose="020F0502020204030204" pitchFamily="34" charset="0"/>
                <a:ea typeface="Arial"/>
                <a:cs typeface="Calibri" panose="020F0502020204030204" pitchFamily="34" charset="0"/>
                <a:sym typeface="Arial"/>
              </a:rPr>
              <a:t>Technical Assistance </a:t>
            </a:r>
            <a:br>
              <a:rPr kumimoji="0" lang="en-US" sz="2800" b="1" i="1" u="none" strike="noStrike" kern="1200" cap="none" spc="0" normalizeH="0" baseline="0" noProof="0" dirty="0">
                <a:ln>
                  <a:noFill/>
                </a:ln>
                <a:solidFill>
                  <a:srgbClr val="2C5261"/>
                </a:solidFill>
                <a:effectLst>
                  <a:outerShdw blurRad="38100" dist="38100" dir="2700000" algn="tl">
                    <a:srgbClr val="000000">
                      <a:alpha val="43137"/>
                    </a:srgbClr>
                  </a:outerShdw>
                </a:effectLst>
                <a:uLnTx/>
                <a:uFillTx/>
                <a:latin typeface="Calibri" panose="020F0502020204030204" pitchFamily="34" charset="0"/>
                <a:ea typeface="Arial"/>
                <a:cs typeface="Calibri" panose="020F0502020204030204" pitchFamily="34" charset="0"/>
                <a:sym typeface="Arial"/>
              </a:rPr>
            </a:br>
            <a:r>
              <a:rPr kumimoji="0" lang="en-US" sz="2800" b="1" i="1" u="none" strike="noStrike" kern="1200" cap="none" spc="0" normalizeH="0" baseline="0" noProof="0" dirty="0">
                <a:ln>
                  <a:noFill/>
                </a:ln>
                <a:solidFill>
                  <a:srgbClr val="2C5261"/>
                </a:solidFill>
                <a:effectLst>
                  <a:outerShdw blurRad="38100" dist="38100" dir="2700000" algn="tl">
                    <a:srgbClr val="000000">
                      <a:alpha val="43137"/>
                    </a:srgbClr>
                  </a:outerShdw>
                </a:effectLst>
                <a:uLnTx/>
                <a:uFillTx/>
                <a:latin typeface="Calibri" panose="020F0502020204030204" pitchFamily="34" charset="0"/>
                <a:ea typeface="Arial"/>
                <a:cs typeface="Calibri" panose="020F0502020204030204" pitchFamily="34" charset="0"/>
                <a:sym typeface="Arial"/>
              </a:rPr>
              <a:t>Is Currently Available To YOU!</a:t>
            </a: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endParaRPr kumimoji="0" lang="en-US" sz="3200" b="1" i="1" u="none" strike="noStrike" kern="1200" cap="none" spc="0" normalizeH="0" baseline="0" noProof="0" dirty="0">
              <a:ln>
                <a:noFill/>
              </a:ln>
              <a:solidFill>
                <a:srgbClr val="24202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endParaRPr kumimoji="0" lang="en-US" sz="3200" b="1" i="1" u="none" strike="noStrike" kern="1200" cap="none" spc="0" normalizeH="0" baseline="0" noProof="0" dirty="0">
              <a:ln>
                <a:noFill/>
              </a:ln>
              <a:solidFill>
                <a:srgbClr val="24202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endParaRPr kumimoji="0" lang="en-US" sz="3200" b="1" i="1" u="none" strike="noStrike" kern="1200" cap="none" spc="0" normalizeH="0" baseline="0" noProof="0" dirty="0">
              <a:ln>
                <a:noFill/>
              </a:ln>
              <a:solidFill>
                <a:srgbClr val="24202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endParaRPr kumimoji="0" lang="en-US" sz="3200" b="1" i="1" u="none" strike="noStrike" kern="1200" cap="none" spc="0" normalizeH="0" baseline="0" noProof="0" dirty="0">
              <a:ln>
                <a:noFill/>
              </a:ln>
              <a:solidFill>
                <a:srgbClr val="24202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endParaRPr kumimoji="0" lang="en-US" sz="3200" b="1" i="1" u="none" strike="noStrike" kern="1200" cap="none" spc="0" normalizeH="0" baseline="0" noProof="0" dirty="0">
              <a:ln>
                <a:noFill/>
              </a:ln>
              <a:solidFill>
                <a:srgbClr val="24202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endParaRPr kumimoji="0" lang="en-US" sz="3200" b="1" i="1" u="none" strike="noStrike" kern="1200" cap="none" spc="0" normalizeH="0" baseline="0" noProof="0" dirty="0">
              <a:ln>
                <a:noFill/>
              </a:ln>
              <a:solidFill>
                <a:srgbClr val="24202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endParaRPr kumimoji="0" lang="en-US" sz="2800" b="1" i="1" u="none" strike="noStrike" kern="1200" cap="none" spc="0" normalizeH="0" baseline="0" noProof="0" dirty="0">
              <a:ln>
                <a:noFill/>
              </a:ln>
              <a:solidFill>
                <a:srgbClr val="24202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7A232F"/>
              </a:buClr>
              <a:buSzTx/>
              <a:buFont typeface="Wingdings 3" panose="05040102010807070707" pitchFamily="18" charset="2"/>
              <a:buNone/>
              <a:tabLst/>
              <a:defRPr/>
            </a:pPr>
            <a:r>
              <a:rPr kumimoji="0" lang="en-US" sz="2800" b="1" i="1" u="none" strike="noStrike" kern="1200" cap="none" spc="0" normalizeH="0" baseline="0" noProof="0" dirty="0">
                <a:ln>
                  <a:noFill/>
                </a:ln>
                <a:solidFill>
                  <a:srgbClr val="242021"/>
                </a:solidFill>
                <a:effectLst/>
                <a:uLnTx/>
                <a:uFillTx/>
                <a:latin typeface="Calibri" panose="020F0502020204030204"/>
                <a:ea typeface="+mn-ea"/>
                <a:cs typeface="+mn-cs"/>
                <a:hlinkClick r:id="rId3" tooltip="https://app.smartsheet.com/b/form/feef86e1c1134d64b0cc59314c2e4096"/>
              </a:rPr>
              <a:t>Ask a Question / Submit a TA Request</a:t>
            </a:r>
            <a:endParaRPr kumimoji="0" lang="en-US" sz="1600" b="0" i="0" u="none" strike="noStrike" kern="1200" cap="none" spc="0" normalizeH="0" baseline="0" noProof="0" dirty="0">
              <a:ln>
                <a:noFill/>
              </a:ln>
              <a:solidFill>
                <a:srgbClr val="242021"/>
              </a:solidFill>
              <a:effectLst/>
              <a:uLnTx/>
              <a:uFillTx/>
              <a:latin typeface="Calibri" panose="020F0502020204030204"/>
              <a:ea typeface="+mn-ea"/>
              <a:cs typeface="+mn-cs"/>
            </a:endParaRPr>
          </a:p>
          <a:p>
            <a:pPr marL="88900" marR="0" lvl="0" indent="0" algn="l" defTabSz="914400" rtl="0" eaLnBrk="1" fontAlgn="auto" latinLnBrk="0" hangingPunct="1">
              <a:lnSpc>
                <a:spcPct val="95000"/>
              </a:lnSpc>
              <a:spcBef>
                <a:spcPts val="1800"/>
              </a:spcBef>
              <a:spcAft>
                <a:spcPts val="0"/>
              </a:spcAft>
              <a:buClr>
                <a:srgbClr val="7A232F"/>
              </a:buClr>
              <a:buSzTx/>
              <a:buFont typeface="Wingdings 3" panose="05040102010807070707" pitchFamily="18" charset="2"/>
              <a:buNone/>
              <a:tabLst/>
              <a:defRPr/>
            </a:pPr>
            <a:endParaRPr kumimoji="0" lang="en-US" sz="2200" b="0" i="0" u="none" strike="noStrike" kern="1200" cap="none" spc="0" normalizeH="0" baseline="0" noProof="0" dirty="0">
              <a:ln>
                <a:noFill/>
              </a:ln>
              <a:solidFill>
                <a:srgbClr val="242021"/>
              </a:solidFill>
              <a:effectLst/>
              <a:uLnTx/>
              <a:uFillTx/>
              <a:latin typeface="Calibri" panose="020F0502020204030204"/>
              <a:ea typeface="+mn-ea"/>
              <a:cs typeface="+mn-cs"/>
            </a:endParaRPr>
          </a:p>
        </p:txBody>
      </p:sp>
      <p:pic>
        <p:nvPicPr>
          <p:cNvPr id="22" name="Google Shape;703;g251be23ffaf_0_285" descr="This image is of the Next Level Now Collaborative logo; the image reads &quot;Elevating Next Level Now Workforce.&quot; " title="Next Level Now Collaborative Logo">
            <a:extLst>
              <a:ext uri="{FF2B5EF4-FFF2-40B4-BE49-F238E27FC236}">
                <a16:creationId xmlns:a16="http://schemas.microsoft.com/office/drawing/2014/main" id="{0A61D1D1-94A7-1BAB-3EC4-A6E48CE72A1E}"/>
              </a:ext>
            </a:extLst>
          </p:cNvPr>
          <p:cNvPicPr preferRelativeResize="0"/>
          <p:nvPr/>
        </p:nvPicPr>
        <p:blipFill rotWithShape="1">
          <a:blip r:embed="rId4">
            <a:clrChange>
              <a:clrFrom>
                <a:srgbClr val="FFFFFF"/>
              </a:clrFrom>
              <a:clrTo>
                <a:srgbClr val="FFFFFF">
                  <a:alpha val="0"/>
                </a:srgbClr>
              </a:clrTo>
            </a:clrChange>
            <a:alphaModFix/>
          </a:blip>
          <a:srcRect/>
          <a:stretch/>
        </p:blipFill>
        <p:spPr>
          <a:xfrm>
            <a:off x="2175510" y="2083938"/>
            <a:ext cx="2924175" cy="2738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Google Shape;726;g251be23ffaf_0_303" descr="Logos from Partners&#10;&#10;This image includes logos from the Department of Labor (DOL), Employment and Training Administration (ETA), Safal Partners, National Association of Workforce Boards, Workforce Development Professionals, and Third Sector." title="Logos from Partners">
            <a:extLst>
              <a:ext uri="{FF2B5EF4-FFF2-40B4-BE49-F238E27FC236}">
                <a16:creationId xmlns:a16="http://schemas.microsoft.com/office/drawing/2014/main" id="{86047A21-775F-D4AC-1AB9-FBB0F1C2C40A}"/>
              </a:ext>
            </a:extLst>
          </p:cNvPr>
          <p:cNvSpPr/>
          <p:nvPr/>
        </p:nvSpPr>
        <p:spPr>
          <a:xfrm>
            <a:off x="8416224" y="956609"/>
            <a:ext cx="3363900" cy="2920800"/>
          </a:xfrm>
          <a:prstGeom prst="rect">
            <a:avLst/>
          </a:prstGeom>
          <a:noFill/>
          <a:ln w="19050" cap="flat" cmpd="sng">
            <a:solidFill>
              <a:srgbClr val="7614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grpSp>
        <p:nvGrpSpPr>
          <p:cNvPr id="3" name="Group 2" descr="Next Level Now Collaborative partner logos">
            <a:extLst>
              <a:ext uri="{FF2B5EF4-FFF2-40B4-BE49-F238E27FC236}">
                <a16:creationId xmlns:a16="http://schemas.microsoft.com/office/drawing/2014/main" id="{4F551C68-A7F7-7F3F-C217-1988946F7D3D}"/>
              </a:ext>
            </a:extLst>
          </p:cNvPr>
          <p:cNvGrpSpPr/>
          <p:nvPr/>
        </p:nvGrpSpPr>
        <p:grpSpPr>
          <a:xfrm>
            <a:off x="8664056" y="1013378"/>
            <a:ext cx="2757595" cy="2692388"/>
            <a:chOff x="8664056" y="1013378"/>
            <a:chExt cx="2757595" cy="2692388"/>
          </a:xfrm>
        </p:grpSpPr>
        <p:pic>
          <p:nvPicPr>
            <p:cNvPr id="15" name="Google Shape;723;g251be23ffaf_0_303" descr="U.S. DOL ETA Logo&#10;">
              <a:extLst>
                <a:ext uri="{FF2B5EF4-FFF2-40B4-BE49-F238E27FC236}">
                  <a16:creationId xmlns:a16="http://schemas.microsoft.com/office/drawing/2014/main" id="{147A8B1D-8919-3C33-3236-553AC93490EF}"/>
                </a:ext>
              </a:extLst>
            </p:cNvPr>
            <p:cNvPicPr preferRelativeResize="0"/>
            <p:nvPr/>
          </p:nvPicPr>
          <p:blipFill rotWithShape="1">
            <a:blip r:embed="rId5">
              <a:alphaModFix/>
            </a:blip>
            <a:srcRect/>
            <a:stretch/>
          </p:blipFill>
          <p:spPr>
            <a:xfrm>
              <a:off x="8664056" y="1013378"/>
              <a:ext cx="1104331" cy="903988"/>
            </a:xfrm>
            <a:prstGeom prst="rect">
              <a:avLst/>
            </a:prstGeom>
            <a:noFill/>
            <a:ln>
              <a:noFill/>
            </a:ln>
          </p:spPr>
        </p:pic>
        <p:sp>
          <p:nvSpPr>
            <p:cNvPr id="16" name="Google Shape;730;g251be23ffaf_0_303" descr="U.S. Department of Labor, Employment &amp; Training &#10;Administration (ETA)&#10;">
              <a:extLst>
                <a:ext uri="{FF2B5EF4-FFF2-40B4-BE49-F238E27FC236}">
                  <a16:creationId xmlns:a16="http://schemas.microsoft.com/office/drawing/2014/main" id="{2013F15E-5322-D108-F30B-EDAD27B3C313}"/>
                </a:ext>
              </a:extLst>
            </p:cNvPr>
            <p:cNvSpPr txBox="1"/>
            <p:nvPr/>
          </p:nvSpPr>
          <p:spPr>
            <a:xfrm>
              <a:off x="9651651" y="1126908"/>
              <a:ext cx="1770000" cy="577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1B1B1B"/>
                  </a:solidFill>
                  <a:effectLst/>
                  <a:uLnTx/>
                  <a:uFillTx/>
                  <a:latin typeface="Source Sans Pro"/>
                  <a:ea typeface="Source Sans Pro"/>
                  <a:cs typeface="Source Sans Pro"/>
                  <a:sym typeface="Source Sans Pro"/>
                </a:rPr>
                <a:t>U.S. Department of Labor, Employment &amp; Training </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1" i="0" u="none" strike="noStrike" kern="1200" cap="none" spc="0" normalizeH="0" baseline="0" noProof="0" dirty="0">
                  <a:ln>
                    <a:noFill/>
                  </a:ln>
                  <a:solidFill>
                    <a:srgbClr val="1B1B1B"/>
                  </a:solidFill>
                  <a:effectLst/>
                  <a:uLnTx/>
                  <a:uFillTx/>
                  <a:latin typeface="Source Sans Pro"/>
                  <a:ea typeface="Source Sans Pro"/>
                  <a:cs typeface="Source Sans Pro"/>
                  <a:sym typeface="Source Sans Pro"/>
                </a:rPr>
                <a:t>Administration (ETA)</a:t>
              </a:r>
              <a:endParaRPr kumimoji="0" sz="105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18" name="Google Shape;722;g251be23ffaf_0_303" descr="National Association of Workforce Boards Logo">
              <a:extLst>
                <a:ext uri="{FF2B5EF4-FFF2-40B4-BE49-F238E27FC236}">
                  <a16:creationId xmlns:a16="http://schemas.microsoft.com/office/drawing/2014/main" id="{DC648075-BBF3-A052-F9E6-E60E36EE7DCC}"/>
                </a:ext>
              </a:extLst>
            </p:cNvPr>
            <p:cNvPicPr preferRelativeResize="0"/>
            <p:nvPr/>
          </p:nvPicPr>
          <p:blipFill rotWithShape="1">
            <a:blip r:embed="rId6">
              <a:alphaModFix/>
            </a:blip>
            <a:srcRect/>
            <a:stretch/>
          </p:blipFill>
          <p:spPr>
            <a:xfrm>
              <a:off x="9220073" y="2549265"/>
              <a:ext cx="1864843" cy="577663"/>
            </a:xfrm>
            <a:prstGeom prst="rect">
              <a:avLst/>
            </a:prstGeom>
            <a:noFill/>
            <a:ln>
              <a:noFill/>
            </a:ln>
          </p:spPr>
        </p:pic>
        <p:pic>
          <p:nvPicPr>
            <p:cNvPr id="19" name="Google Shape;729;g251be23ffaf_0_303" descr="National Association of Workforce Development Professionals Logo">
              <a:extLst>
                <a:ext uri="{FF2B5EF4-FFF2-40B4-BE49-F238E27FC236}">
                  <a16:creationId xmlns:a16="http://schemas.microsoft.com/office/drawing/2014/main" id="{8F12D7D1-CB97-EA15-A22A-1EAFEECEA4D8}"/>
                </a:ext>
              </a:extLst>
            </p:cNvPr>
            <p:cNvPicPr preferRelativeResize="0"/>
            <p:nvPr/>
          </p:nvPicPr>
          <p:blipFill rotWithShape="1">
            <a:blip r:embed="rId7">
              <a:alphaModFix/>
            </a:blip>
            <a:srcRect/>
            <a:stretch/>
          </p:blipFill>
          <p:spPr>
            <a:xfrm>
              <a:off x="8912063" y="3028836"/>
              <a:ext cx="2344582" cy="342897"/>
            </a:xfrm>
            <a:prstGeom prst="rect">
              <a:avLst/>
            </a:prstGeom>
            <a:noFill/>
            <a:ln>
              <a:noFill/>
            </a:ln>
          </p:spPr>
        </p:pic>
        <p:pic>
          <p:nvPicPr>
            <p:cNvPr id="20" name="Google Shape;728;g251be23ffaf_0_303" descr="Third Sector Capital Partners Logo">
              <a:extLst>
                <a:ext uri="{FF2B5EF4-FFF2-40B4-BE49-F238E27FC236}">
                  <a16:creationId xmlns:a16="http://schemas.microsoft.com/office/drawing/2014/main" id="{E687CF0C-70C8-48C8-748A-7CB9D8148F73}"/>
                </a:ext>
              </a:extLst>
            </p:cNvPr>
            <p:cNvPicPr preferRelativeResize="0"/>
            <p:nvPr/>
          </p:nvPicPr>
          <p:blipFill rotWithShape="1">
            <a:blip r:embed="rId8">
              <a:alphaModFix/>
            </a:blip>
            <a:srcRect/>
            <a:stretch/>
          </p:blipFill>
          <p:spPr>
            <a:xfrm>
              <a:off x="9671934" y="3453234"/>
              <a:ext cx="912645" cy="252532"/>
            </a:xfrm>
            <a:prstGeom prst="rect">
              <a:avLst/>
            </a:prstGeom>
            <a:noFill/>
            <a:ln>
              <a:noFill/>
            </a:ln>
            <a:effectLst>
              <a:outerShdw blurRad="50800" dist="38100" dir="5400000" algn="t" rotWithShape="0">
                <a:srgbClr val="000000">
                  <a:alpha val="40000"/>
                </a:srgbClr>
              </a:outerShdw>
            </a:effectLst>
          </p:spPr>
        </p:pic>
      </p:grpSp>
      <p:pic>
        <p:nvPicPr>
          <p:cNvPr id="17" name="Google Shape;727;g251be23ffaf_0_303" descr="Safal Partners Logo">
            <a:hlinkClick r:id="rId9"/>
            <a:extLst>
              <a:ext uri="{FF2B5EF4-FFF2-40B4-BE49-F238E27FC236}">
                <a16:creationId xmlns:a16="http://schemas.microsoft.com/office/drawing/2014/main" id="{614C1BB0-722D-B851-9B42-36D7ADC7443F}"/>
              </a:ext>
            </a:extLst>
          </p:cNvPr>
          <p:cNvPicPr preferRelativeResize="0"/>
          <p:nvPr/>
        </p:nvPicPr>
        <p:blipFill rotWithShape="1">
          <a:blip r:embed="rId10">
            <a:alphaModFix/>
          </a:blip>
          <a:srcRect/>
          <a:stretch/>
        </p:blipFill>
        <p:spPr>
          <a:xfrm>
            <a:off x="9352706" y="1854953"/>
            <a:ext cx="1575647" cy="753714"/>
          </a:xfrm>
          <a:prstGeom prst="rect">
            <a:avLst/>
          </a:prstGeom>
          <a:noFill/>
          <a:ln>
            <a:noFill/>
          </a:ln>
          <a:effectLst>
            <a:outerShdw blurRad="190500" algn="tl" rotWithShape="0">
              <a:srgbClr val="000000">
                <a:alpha val="69800"/>
              </a:srgbClr>
            </a:outerShdw>
          </a:effectLst>
        </p:spPr>
      </p:pic>
      <p:sp>
        <p:nvSpPr>
          <p:cNvPr id="13" name="Text Placeholder 2">
            <a:extLst>
              <a:ext uri="{FF2B5EF4-FFF2-40B4-BE49-F238E27FC236}">
                <a16:creationId xmlns:a16="http://schemas.microsoft.com/office/drawing/2014/main" id="{D24836C6-88A5-F56F-9911-58B6EEC1F0C1}"/>
              </a:ext>
            </a:extLst>
          </p:cNvPr>
          <p:cNvSpPr txBox="1">
            <a:spLocks/>
          </p:cNvSpPr>
          <p:nvPr/>
        </p:nvSpPr>
        <p:spPr>
          <a:xfrm>
            <a:off x="8416225" y="4075586"/>
            <a:ext cx="3363900" cy="1826586"/>
          </a:xfrm>
          <a:prstGeom prst="rect">
            <a:avLst/>
          </a:prstGeom>
          <a:ln w="19050">
            <a:solidFill>
              <a:schemeClr val="accent2"/>
            </a:solidFill>
          </a:ln>
        </p:spPr>
        <p:txBody>
          <a:bodyPr vert="horz" lIns="91440" tIns="45720" rIns="91440" bIns="45720" rtlCol="0">
            <a:noAutofit/>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200" kern="1200">
                <a:solidFill>
                  <a:schemeClr val="tx1"/>
                </a:solidFill>
                <a:latin typeface="+mn-lt"/>
                <a:ea typeface="+mn-ea"/>
                <a:cs typeface="+mn-cs"/>
              </a:defRPr>
            </a:lvl1pPr>
            <a:lvl2pPr marL="228600" indent="0" algn="l" defTabSz="914400" rtl="0" eaLnBrk="1" latinLnBrk="0" hangingPunct="1">
              <a:lnSpc>
                <a:spcPct val="95000"/>
              </a:lnSpc>
              <a:spcBef>
                <a:spcPts val="400"/>
              </a:spcBef>
              <a:buClr>
                <a:schemeClr val="accent6"/>
              </a:buClr>
              <a:buFont typeface="Wingdings 3" panose="05040102010807070707" pitchFamily="18" charset="2"/>
              <a:buNone/>
              <a:defRPr sz="1800" i="1" kern="1200">
                <a:solidFill>
                  <a:schemeClr val="accent3">
                    <a:lumMod val="75000"/>
                    <a:lumOff val="25000"/>
                  </a:schemeClr>
                </a:solidFill>
                <a:latin typeface="+mj-lt"/>
                <a:ea typeface="+mn-ea"/>
                <a:cs typeface="+mn-cs"/>
              </a:defRPr>
            </a:lvl2pPr>
            <a:lvl3pPr marL="457200" indent="-228600" algn="l" defTabSz="914400" rtl="0" eaLnBrk="1" latinLnBrk="0" hangingPunct="1">
              <a:lnSpc>
                <a:spcPct val="95000"/>
              </a:lnSpc>
              <a:spcBef>
                <a:spcPts val="500"/>
              </a:spcBef>
              <a:buClr>
                <a:schemeClr val="accent1"/>
              </a:buClr>
              <a:buSzPct val="70000"/>
              <a:buFont typeface="Wingdings 3" panose="05040102010807070707" pitchFamily="18" charset="2"/>
              <a:buChar char="Æ"/>
              <a:defRPr sz="1800" u="sng" kern="1200">
                <a:solidFill>
                  <a:schemeClr val="accent6"/>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U.S. DOL’s ETA’s Training H</a:t>
            </a:r>
            <a:r>
              <a:rPr kumimoji="0" lang="en-US" sz="1400" b="1" i="0" u="none" strike="noStrike" kern="0" cap="none" spc="0" normalizeH="0" baseline="0" noProof="0" dirty="0">
                <a:ln>
                  <a:noFill/>
                </a:ln>
                <a:solidFill>
                  <a:srgbClr val="242021"/>
                </a:solidFill>
                <a:effectLst/>
                <a:uLnTx/>
                <a:uFillTx/>
                <a:latin typeface="Calibri" panose="020F0502020204030204" pitchFamily="34" charset="0"/>
                <a:ea typeface="+mn-ea"/>
                <a:cs typeface="Calibri" panose="020F0502020204030204" pitchFamily="34" charset="0"/>
                <a:sym typeface="Arial"/>
              </a:rPr>
              <a:t>u</a:t>
            </a:r>
            <a:r>
              <a:rPr kumimoji="0" lang="en-US" sz="1400" b="1"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b for Workforce Grantees and Partners</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endParaRPr>
          </a:p>
          <a:p>
            <a:pPr marL="457200" marR="0" lvl="0" indent="-174625"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Equitable Economic Recovery</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457200" marR="0" lvl="0" indent="-174625"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WIOA Implementation</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457200" marR="0" lvl="0" indent="-174625"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Fiscal, Administrative, Programmatic </a:t>
            </a:r>
            <a:br>
              <a:rPr kumimoji="0" lang="en-US" sz="12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br>
            <a:r>
              <a:rPr kumimoji="0" lang="en-US" sz="12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and Operational  Strategies</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457200" marR="0" lvl="0" indent="-174625"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Sector Partnerships and Employer Engagement</a:t>
            </a: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457200" marR="0" lvl="0" indent="-174625" algn="l" defTabSz="914400" rtl="0" eaLnBrk="1" fontAlgn="auto" latinLnBrk="0" hangingPunct="1">
              <a:lnSpc>
                <a:spcPct val="100000"/>
              </a:lnSpc>
              <a:spcBef>
                <a:spcPts val="0"/>
              </a:spcBef>
              <a:spcAft>
                <a:spcPts val="0"/>
              </a:spcAft>
              <a:buClr>
                <a:srgbClr val="000000"/>
              </a:buClr>
              <a:buSzPts val="1200"/>
              <a:buFont typeface="Arial"/>
              <a:buChar char="•"/>
              <a:tabLst/>
              <a:defRPr/>
            </a:pPr>
            <a:r>
              <a:rPr kumimoji="0" lang="en-US" sz="1200" b="0" i="0" u="none" strike="noStrike" kern="0" cap="none" spc="0" normalizeH="0" baseline="0" noProof="0" dirty="0">
                <a:ln>
                  <a:noFill/>
                </a:ln>
                <a:solidFill>
                  <a:srgbClr val="242021"/>
                </a:solidFill>
                <a:effectLst/>
                <a:uLnTx/>
                <a:uFillTx/>
                <a:latin typeface="Calibri" panose="020F0502020204030204" pitchFamily="34" charset="0"/>
                <a:ea typeface="Arial"/>
                <a:cs typeface="Calibri" panose="020F0502020204030204" pitchFamily="34" charset="0"/>
                <a:sym typeface="Arial"/>
              </a:rPr>
              <a:t>Performance and Results</a:t>
            </a:r>
            <a:endParaRPr kumimoji="0" lang="en-US" sz="2200" b="0" i="0" u="none" strike="noStrike" kern="1200" cap="none" spc="0" normalizeH="0" baseline="0" noProof="0" dirty="0">
              <a:ln>
                <a:noFill/>
              </a:ln>
              <a:solidFill>
                <a:srgbClr val="24202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77857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C2D6A-2474-3397-95A3-63CBECF97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F8FC8-7E53-9564-A673-F674EDE1CBD7}"/>
              </a:ext>
            </a:extLst>
          </p:cNvPr>
          <p:cNvSpPr>
            <a:spLocks noGrp="1"/>
          </p:cNvSpPr>
          <p:nvPr>
            <p:ph type="title"/>
          </p:nvPr>
        </p:nvSpPr>
        <p:spPr>
          <a:xfrm>
            <a:off x="838200" y="350521"/>
            <a:ext cx="10835424" cy="1005840"/>
          </a:xfrm>
        </p:spPr>
        <p:txBody>
          <a:bodyPr>
            <a:normAutofit fontScale="90000"/>
          </a:bodyPr>
          <a:lstStyle/>
          <a:p>
            <a:r>
              <a:rPr lang="en-US" dirty="0">
                <a:latin typeface="Calibri" panose="020F0502020204030204" pitchFamily="34" charset="0"/>
                <a:cs typeface="Calibri" panose="020F0502020204030204" pitchFamily="34" charset="0"/>
              </a:rPr>
              <a:t>Pass-Through Entity Requirements – Specific Conditions </a:t>
            </a:r>
            <a:r>
              <a:rPr lang="en-US" dirty="0">
                <a:solidFill>
                  <a:schemeClr val="bg1"/>
                </a:solidFill>
                <a:latin typeface="Calibri" panose="020F0502020204030204" pitchFamily="34" charset="0"/>
                <a:cs typeface="Calibri" panose="020F0502020204030204" pitchFamily="34" charset="0"/>
              </a:rPr>
              <a:t>2</a:t>
            </a:r>
          </a:p>
        </p:txBody>
      </p:sp>
      <p:sp>
        <p:nvSpPr>
          <p:cNvPr id="3" name="Content Placeholder 2">
            <a:extLst>
              <a:ext uri="{FF2B5EF4-FFF2-40B4-BE49-F238E27FC236}">
                <a16:creationId xmlns:a16="http://schemas.microsoft.com/office/drawing/2014/main" id="{8A09405B-9692-5B1B-5CC6-4A8F635373D3}"/>
              </a:ext>
            </a:extLst>
          </p:cNvPr>
          <p:cNvSpPr>
            <a:spLocks noGrp="1"/>
          </p:cNvSpPr>
          <p:nvPr>
            <p:ph idx="1"/>
          </p:nvPr>
        </p:nvSpPr>
        <p:spPr>
          <a:xfrm>
            <a:off x="909536" y="1356361"/>
            <a:ext cx="10835424" cy="5075788"/>
          </a:xfrm>
        </p:spPr>
        <p:txBody>
          <a:bodyPr>
            <a:normAutofit/>
          </a:bodyPr>
          <a:lstStyle/>
          <a:p>
            <a:pPr marL="0" marR="0" indent="0">
              <a:lnSpc>
                <a:spcPct val="107000"/>
              </a:lnSpc>
              <a:spcBef>
                <a:spcPts val="0"/>
              </a:spcBef>
              <a:spcAft>
                <a:spcPts val="0"/>
              </a:spcAft>
              <a:buNone/>
            </a:pPr>
            <a:endParaRPr lang="en-US" sz="1800" b="1" kern="0" dirty="0">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lphaLcParenR" startAt="3"/>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Specific conditions may include the following:(1) Requiring payments as reimbursements rather than advance payments;(2) Withholding authority to proceed to the next phase until receipt of evidence of acceptable performance;(3) Requiring additional or more detailed financial reports;(4) Requiring additional project monitoring;(5) Requiring the recipient or subrecipient to obtain technical or management assistance; or(6) Establishing additional prior approvals.</a:t>
            </a:r>
          </a:p>
          <a:p>
            <a:pPr marL="800100" lvl="1" indent="-342900">
              <a:lnSpc>
                <a:spcPct val="107000"/>
              </a:lnSpc>
              <a:spcBef>
                <a:spcPts val="0"/>
              </a:spcBef>
              <a:buFont typeface="+mj-lt"/>
              <a:buAutoNum type="alphaLcParenR" startAt="3"/>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Prior to imposing specific conditions, the Federal agency or pass-through entity must notify the recipient or subrecipient as to:(1) The nature of the specific condition(s);(2) The reason why the specific condition(s) is being imposed;(3) The nature of the action needed to remove the specific condition(s);(4) The time allowed for completing the actions; and(5) The method for requesting the Federal agency or pass-through entity to reconsider imposing a specific condition.</a:t>
            </a:r>
          </a:p>
          <a:p>
            <a:pPr marL="800100" lvl="1" indent="-342900">
              <a:lnSpc>
                <a:spcPct val="107000"/>
              </a:lnSpc>
              <a:spcBef>
                <a:spcPts val="0"/>
              </a:spcBef>
              <a:buFont typeface="+mj-lt"/>
              <a:buAutoNum type="alphaLcParenR" startAt="3"/>
            </a:pPr>
            <a:r>
              <a:rPr lang="en-US" sz="1800" kern="0" dirty="0">
                <a:effectLst/>
                <a:latin typeface="Calibri" panose="020F0502020204030204" pitchFamily="34" charset="0"/>
                <a:ea typeface="Times New Roman" panose="02020603050405020304" pitchFamily="18" charset="0"/>
                <a:cs typeface="Times New Roman" panose="02020603050405020304" pitchFamily="18" charset="0"/>
              </a:rPr>
              <a:t>Any specific conditions must be promptly removed once the conditions that prompted them have been satisfied.</a:t>
            </a: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493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9BEC-EC46-E780-E057-6D03FB82F60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71BFD7-8D02-8C2E-5F01-146364A2FD14}"/>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#5</a:t>
            </a:r>
            <a:br>
              <a:rPr lang="en-US" sz="3200" dirty="0">
                <a:solidFill>
                  <a:schemeClr val="bg1"/>
                </a:solidFill>
                <a:latin typeface="+mj-lt"/>
              </a:rPr>
            </a:br>
            <a:r>
              <a:rPr lang="en-US" sz="4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Monitor the activities of a subrecipient</a:t>
            </a: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41257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05AAB-6B2A-B26B-36F1-9672ADFDD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D4A0F-BEEC-EDE6-6E38-088E5DE8C5BE}"/>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Monitor</a:t>
            </a:r>
          </a:p>
        </p:txBody>
      </p:sp>
      <p:sp>
        <p:nvSpPr>
          <p:cNvPr id="3" name="Content Placeholder 2">
            <a:extLst>
              <a:ext uri="{FF2B5EF4-FFF2-40B4-BE49-F238E27FC236}">
                <a16:creationId xmlns:a16="http://schemas.microsoft.com/office/drawing/2014/main" id="{2F9D1543-6FDF-9C82-061A-63D2CC4F3E23}"/>
              </a:ext>
            </a:extLst>
          </p:cNvPr>
          <p:cNvSpPr>
            <a:spLocks noGrp="1"/>
          </p:cNvSpPr>
          <p:nvPr>
            <p:ph idx="1"/>
          </p:nvPr>
        </p:nvSpPr>
        <p:spPr>
          <a:xfrm>
            <a:off x="1327354" y="1191975"/>
            <a:ext cx="8967019" cy="5075788"/>
          </a:xfrm>
        </p:spPr>
        <p:txBody>
          <a:bodyPr>
            <a:normAutofit/>
          </a:bodyPr>
          <a:lstStyle/>
          <a:p>
            <a:pPr marL="0" marR="0" indent="0">
              <a:lnSpc>
                <a:spcPct val="107000"/>
              </a:lnSpc>
              <a:spcBef>
                <a:spcPts val="0"/>
              </a:spcBef>
              <a:spcAft>
                <a:spcPts val="0"/>
              </a:spcAft>
              <a:buNone/>
            </a:pPr>
            <a:endParaRPr lang="en-US" sz="20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5"/>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Monitor the activities of a subrecipient as necessary to ensure that the subrecipient complies with Federal statutes, regulations, and the terms and conditions of the subaward. </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The pass-through entity is responsible for monitoring the overall performance of a subrecipient to ensure that the goals and objectives of the subaward are achieved. In monitoring a subrecipient, a pass-through entity must:</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Review financial and performance reports. </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Ensure that the subrecipient takes corrective action on all significant developments that negatively affect the subaward. </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Issue a management decision for audit findings pertaining only to the Federal award provided to the subrecipient from the pass-through entity as required by § 200.521.</a:t>
            </a:r>
          </a:p>
          <a:p>
            <a:pPr marL="800100" lvl="2" indent="-342900">
              <a:lnSpc>
                <a:spcPct val="117000"/>
              </a:lnSpc>
              <a:spcBef>
                <a:spcPts val="0"/>
              </a:spcBef>
              <a:buFont typeface="+mj-lt"/>
              <a:buAutoNum type="arabicParenR"/>
            </a:pPr>
            <a:r>
              <a:rPr lang="en-US" kern="0" dirty="0">
                <a:latin typeface="Calibri" panose="020F0502020204030204" pitchFamily="34" charset="0"/>
                <a:cs typeface="Times New Roman" panose="02020603050405020304" pitchFamily="18" charset="0"/>
              </a:rPr>
              <a:t>Resolve audit findings specifically related to the subaward. </a:t>
            </a:r>
            <a:endParaRPr lang="en-US"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786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637D-39EC-EA7A-19A1-10EEA5EFB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C9391-54E9-63B9-94A7-8323103BEA19}"/>
              </a:ext>
            </a:extLst>
          </p:cNvPr>
          <p:cNvSpPr>
            <a:spLocks noGrp="1"/>
          </p:cNvSpPr>
          <p:nvPr>
            <p:ph type="title"/>
          </p:nvPr>
        </p:nvSpPr>
        <p:spPr>
          <a:xfrm>
            <a:off x="838200" y="681037"/>
            <a:ext cx="7358063" cy="469924"/>
          </a:xfrm>
        </p:spPr>
        <p:txBody>
          <a:bodyPr>
            <a:noAutofit/>
          </a:bodyPr>
          <a:lstStyle/>
          <a:p>
            <a:r>
              <a:rPr lang="en-US" dirty="0">
                <a:latin typeface="Calibri" panose="020F0502020204030204" pitchFamily="34" charset="0"/>
                <a:cs typeface="Calibri" panose="020F0502020204030204" pitchFamily="34" charset="0"/>
              </a:rPr>
              <a:t>Monitoring Objectives</a:t>
            </a:r>
          </a:p>
        </p:txBody>
      </p:sp>
      <p:sp>
        <p:nvSpPr>
          <p:cNvPr id="3" name="Content Placeholder 2">
            <a:extLst>
              <a:ext uri="{FF2B5EF4-FFF2-40B4-BE49-F238E27FC236}">
                <a16:creationId xmlns:a16="http://schemas.microsoft.com/office/drawing/2014/main" id="{5A1AA58A-6D96-9770-4B61-D77340FE9C01}"/>
              </a:ext>
            </a:extLst>
          </p:cNvPr>
          <p:cNvSpPr>
            <a:spLocks noGrp="1"/>
          </p:cNvSpPr>
          <p:nvPr>
            <p:ph idx="1"/>
          </p:nvPr>
        </p:nvSpPr>
        <p:spPr>
          <a:xfrm>
            <a:off x="1193800" y="1600200"/>
            <a:ext cx="10515600" cy="4576763"/>
          </a:xfrm>
        </p:spPr>
        <p:txBody>
          <a:bodyPr>
            <a:normAutofit/>
          </a:bodyPr>
          <a:lstStyle/>
          <a:p>
            <a:r>
              <a:rPr lang="en-US" sz="2400" dirty="0">
                <a:latin typeface="Calibri" panose="020F0502020204030204" pitchFamily="34" charset="0"/>
                <a:cs typeface="Calibri" panose="020F0502020204030204" pitchFamily="34" charset="0"/>
              </a:rPr>
              <a:t>Internal Controls (policies, procedures, systems, segregation of duties and safeguarding).  See Session #1	</a:t>
            </a:r>
          </a:p>
          <a:p>
            <a:r>
              <a:rPr lang="en-US" sz="2400" dirty="0">
                <a:latin typeface="Calibri" panose="020F0502020204030204" pitchFamily="34" charset="0"/>
                <a:cs typeface="Calibri" panose="020F0502020204030204" pitchFamily="34" charset="0"/>
              </a:rPr>
              <a:t>Compliance with Federal statutes, regulations, and the terms and conditions of the subaward</a:t>
            </a:r>
          </a:p>
          <a:p>
            <a:r>
              <a:rPr lang="en-US" sz="2400" dirty="0">
                <a:latin typeface="Calibri" panose="020F0502020204030204" pitchFamily="34" charset="0"/>
                <a:cs typeface="Calibri" panose="020F0502020204030204" pitchFamily="34" charset="0"/>
              </a:rPr>
              <a:t>To Monitor – to watch, observe, listen to, or check (something) for a special purpose over a period of time</a:t>
            </a:r>
          </a:p>
          <a:p>
            <a:r>
              <a:rPr lang="en-US" sz="2400" dirty="0">
                <a:latin typeface="Calibri" panose="020F0502020204030204" pitchFamily="34" charset="0"/>
                <a:cs typeface="Calibri" panose="020F0502020204030204" pitchFamily="34" charset="0"/>
              </a:rPr>
              <a:t>WIOA – Reference Sec. 183 &amp; Sec. 184</a:t>
            </a:r>
          </a:p>
          <a:p>
            <a:pPr marL="0" indent="0">
              <a:buNone/>
            </a:pPr>
            <a:endParaRPr lang="en-US" dirty="0"/>
          </a:p>
        </p:txBody>
      </p:sp>
    </p:spTree>
    <p:extLst>
      <p:ext uri="{BB962C8B-B14F-4D97-AF65-F5344CB8AC3E}">
        <p14:creationId xmlns:p14="http://schemas.microsoft.com/office/powerpoint/2010/main" val="3127621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3D440-C731-85B6-7C0A-1F10E2C95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0696D-61CA-0E90-BACA-ACCD33227963}"/>
              </a:ext>
            </a:extLst>
          </p:cNvPr>
          <p:cNvSpPr>
            <a:spLocks noGrp="1"/>
          </p:cNvSpPr>
          <p:nvPr>
            <p:ph type="title"/>
          </p:nvPr>
        </p:nvSpPr>
        <p:spPr>
          <a:xfrm>
            <a:off x="838200" y="681037"/>
            <a:ext cx="10961451" cy="469924"/>
          </a:xfrm>
        </p:spPr>
        <p:txBody>
          <a:bodyPr>
            <a:noAutofit/>
          </a:bodyPr>
          <a:lstStyle/>
          <a:p>
            <a:r>
              <a:rPr lang="en-US" dirty="0">
                <a:latin typeface="Calibri" panose="020F0502020204030204" pitchFamily="34" charset="0"/>
                <a:cs typeface="Calibri" panose="020F0502020204030204" pitchFamily="34" charset="0"/>
              </a:rPr>
              <a:t>The Pass-Through Entity’s Monitoring Procedures</a:t>
            </a:r>
          </a:p>
        </p:txBody>
      </p:sp>
      <p:sp>
        <p:nvSpPr>
          <p:cNvPr id="3" name="Content Placeholder 2">
            <a:extLst>
              <a:ext uri="{FF2B5EF4-FFF2-40B4-BE49-F238E27FC236}">
                <a16:creationId xmlns:a16="http://schemas.microsoft.com/office/drawing/2014/main" id="{D212EC4F-7023-0AA8-2370-120F286957F9}"/>
              </a:ext>
            </a:extLst>
          </p:cNvPr>
          <p:cNvSpPr>
            <a:spLocks noGrp="1"/>
          </p:cNvSpPr>
          <p:nvPr>
            <p:ph idx="1"/>
          </p:nvPr>
        </p:nvSpPr>
        <p:spPr>
          <a:xfrm>
            <a:off x="1284051" y="1443693"/>
            <a:ext cx="10515600" cy="4576763"/>
          </a:xfrm>
        </p:spPr>
        <p:txBody>
          <a:bodyPr>
            <a:normAutofit/>
          </a:bodyPr>
          <a:lstStyle/>
          <a:p>
            <a:r>
              <a:rPr lang="en-US" sz="2400" dirty="0">
                <a:latin typeface="Calibri" panose="020F0502020204030204" pitchFamily="34" charset="0"/>
                <a:cs typeface="Calibri" panose="020F0502020204030204" pitchFamily="34" charset="0"/>
              </a:rPr>
              <a:t>Technical Assistance</a:t>
            </a:r>
          </a:p>
          <a:p>
            <a:r>
              <a:rPr lang="en-US" sz="2400" dirty="0">
                <a:latin typeface="Calibri" panose="020F0502020204030204" pitchFamily="34" charset="0"/>
                <a:cs typeface="Calibri" panose="020F0502020204030204" pitchFamily="34" charset="0"/>
              </a:rPr>
              <a:t>Monitoring Schedule</a:t>
            </a:r>
          </a:p>
          <a:p>
            <a:r>
              <a:rPr lang="en-US" sz="2400" dirty="0">
                <a:latin typeface="Calibri" panose="020F0502020204030204" pitchFamily="34" charset="0"/>
                <a:cs typeface="Calibri" panose="020F0502020204030204" pitchFamily="34" charset="0"/>
              </a:rPr>
              <a:t>Core Monitoring Elements</a:t>
            </a:r>
          </a:p>
          <a:p>
            <a:r>
              <a:rPr lang="en-US" sz="2400" dirty="0">
                <a:latin typeface="Calibri" panose="020F0502020204030204" pitchFamily="34" charset="0"/>
                <a:cs typeface="Calibri" panose="020F0502020204030204" pitchFamily="34" charset="0"/>
              </a:rPr>
              <a:t>Questionnaire</a:t>
            </a:r>
          </a:p>
          <a:p>
            <a:r>
              <a:rPr lang="en-US" sz="2400" dirty="0">
                <a:latin typeface="Calibri" panose="020F0502020204030204" pitchFamily="34" charset="0"/>
                <a:cs typeface="Calibri" panose="020F0502020204030204" pitchFamily="34" charset="0"/>
              </a:rPr>
              <a:t>Onsite/Desk Reviews</a:t>
            </a:r>
          </a:p>
          <a:p>
            <a:r>
              <a:rPr lang="en-US" sz="2400" dirty="0">
                <a:latin typeface="Calibri" panose="020F0502020204030204" pitchFamily="34" charset="0"/>
                <a:cs typeface="Calibri" panose="020F0502020204030204" pitchFamily="34" charset="0"/>
              </a:rPr>
              <a:t>Entrance/Exit Conferences</a:t>
            </a:r>
          </a:p>
          <a:p>
            <a:r>
              <a:rPr lang="en-US" sz="2400" dirty="0">
                <a:latin typeface="Calibri" panose="020F0502020204030204" pitchFamily="34" charset="0"/>
                <a:cs typeface="Calibri" panose="020F0502020204030204" pitchFamily="34" charset="0"/>
              </a:rPr>
              <a:t>Letter, Response &amp; Resolution</a:t>
            </a:r>
          </a:p>
          <a:p>
            <a:r>
              <a:rPr lang="en-US" sz="2400" dirty="0">
                <a:latin typeface="Calibri" panose="020F0502020204030204" pitchFamily="34" charset="0"/>
                <a:cs typeface="Calibri" panose="020F0502020204030204" pitchFamily="34" charset="0"/>
              </a:rPr>
              <a:t>Who’s in the Monitoring Team?</a:t>
            </a:r>
          </a:p>
          <a:p>
            <a:r>
              <a:rPr lang="en-US" sz="2400" dirty="0">
                <a:latin typeface="Calibri" panose="020F0502020204030204" pitchFamily="34" charset="0"/>
                <a:cs typeface="Calibri" panose="020F0502020204030204" pitchFamily="34" charset="0"/>
              </a:rPr>
              <a:t>Roles of the Monitoring Team</a:t>
            </a:r>
          </a:p>
          <a:p>
            <a:r>
              <a:rPr lang="en-US" sz="2400" dirty="0">
                <a:latin typeface="Calibri" panose="020F0502020204030204" pitchFamily="34" charset="0"/>
                <a:cs typeface="Calibri" panose="020F0502020204030204" pitchFamily="34" charset="0"/>
              </a:rPr>
              <a:t>Consider Time &amp; Effort versus sub-recipient grant award amount</a:t>
            </a:r>
          </a:p>
          <a:p>
            <a:pPr marL="0" indent="0">
              <a:buNone/>
            </a:pPr>
            <a:endParaRPr lang="en-US" dirty="0"/>
          </a:p>
        </p:txBody>
      </p:sp>
    </p:spTree>
    <p:extLst>
      <p:ext uri="{BB962C8B-B14F-4D97-AF65-F5344CB8AC3E}">
        <p14:creationId xmlns:p14="http://schemas.microsoft.com/office/powerpoint/2010/main" val="242374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29F04-3D9B-2AAA-5060-A419DE4E6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F7D2A-D970-D5F1-0B49-EADF64CECE3F}"/>
              </a:ext>
            </a:extLst>
          </p:cNvPr>
          <p:cNvSpPr>
            <a:spLocks noGrp="1"/>
          </p:cNvSpPr>
          <p:nvPr>
            <p:ph type="title"/>
          </p:nvPr>
        </p:nvSpPr>
        <p:spPr>
          <a:xfrm>
            <a:off x="838200" y="681037"/>
            <a:ext cx="10961451" cy="469924"/>
          </a:xfrm>
        </p:spPr>
        <p:txBody>
          <a:bodyPr>
            <a:noAutofit/>
          </a:bodyPr>
          <a:lstStyle/>
          <a:p>
            <a:r>
              <a:rPr lang="en-US" dirty="0">
                <a:latin typeface="Calibri" panose="020F0502020204030204" pitchFamily="34" charset="0"/>
                <a:cs typeface="Calibri" panose="020F0502020204030204" pitchFamily="34" charset="0"/>
              </a:rPr>
              <a:t>Responsibilities of Monitoring Staff</a:t>
            </a:r>
          </a:p>
        </p:txBody>
      </p:sp>
      <p:sp>
        <p:nvSpPr>
          <p:cNvPr id="3" name="Content Placeholder 2">
            <a:extLst>
              <a:ext uri="{FF2B5EF4-FFF2-40B4-BE49-F238E27FC236}">
                <a16:creationId xmlns:a16="http://schemas.microsoft.com/office/drawing/2014/main" id="{ED0341C2-6669-99BD-50C2-12792F13F66D}"/>
              </a:ext>
            </a:extLst>
          </p:cNvPr>
          <p:cNvSpPr>
            <a:spLocks noGrp="1"/>
          </p:cNvSpPr>
          <p:nvPr>
            <p:ph idx="1"/>
          </p:nvPr>
        </p:nvSpPr>
        <p:spPr>
          <a:xfrm>
            <a:off x="1142405" y="1600200"/>
            <a:ext cx="10515600" cy="4576763"/>
          </a:xfrm>
        </p:spPr>
        <p:txBody>
          <a:bodyPr>
            <a:normAutofit/>
          </a:bodyPr>
          <a:lstStyle/>
          <a:p>
            <a:r>
              <a:rPr lang="en-US" sz="2400" dirty="0">
                <a:latin typeface="Calibri" panose="020F0502020204030204" pitchFamily="34" charset="0"/>
                <a:cs typeface="Calibri" panose="020F0502020204030204" pitchFamily="34" charset="0"/>
              </a:rPr>
              <a:t>Familiarize with the requirements</a:t>
            </a:r>
          </a:p>
          <a:p>
            <a:r>
              <a:rPr lang="en-US" sz="2400" dirty="0">
                <a:latin typeface="Calibri" panose="020F0502020204030204" pitchFamily="34" charset="0"/>
                <a:cs typeface="Calibri" panose="020F0502020204030204" pitchFamily="34" charset="0"/>
              </a:rPr>
              <a:t>Gather and analyze supportive documentation (evidence)</a:t>
            </a:r>
          </a:p>
          <a:p>
            <a:r>
              <a:rPr lang="en-US" sz="2400" dirty="0">
                <a:latin typeface="Calibri" panose="020F0502020204030204" pitchFamily="34" charset="0"/>
                <a:cs typeface="Calibri" panose="020F0502020204030204" pitchFamily="34" charset="0"/>
              </a:rPr>
              <a:t>Interview  subrecipient staff</a:t>
            </a:r>
          </a:p>
          <a:p>
            <a:r>
              <a:rPr lang="en-US" sz="2400" dirty="0">
                <a:latin typeface="Calibri" panose="020F0502020204030204" pitchFamily="34" charset="0"/>
                <a:cs typeface="Calibri" panose="020F0502020204030204" pitchFamily="34" charset="0"/>
              </a:rPr>
              <a:t>Make conclusions and monitoring recommendations based on the requirements and collected evidence</a:t>
            </a:r>
          </a:p>
          <a:p>
            <a:pPr marL="0" indent="0">
              <a:buNone/>
            </a:pPr>
            <a:endParaRPr lang="en-US" dirty="0"/>
          </a:p>
        </p:txBody>
      </p:sp>
    </p:spTree>
    <p:extLst>
      <p:ext uri="{BB962C8B-B14F-4D97-AF65-F5344CB8AC3E}">
        <p14:creationId xmlns:p14="http://schemas.microsoft.com/office/powerpoint/2010/main" val="1728162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75DE-1088-FE9F-4885-F9F0E2613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4F2D5-0457-94BE-E8F9-909AB4CC9B2C}"/>
              </a:ext>
            </a:extLst>
          </p:cNvPr>
          <p:cNvSpPr>
            <a:spLocks noGrp="1"/>
          </p:cNvSpPr>
          <p:nvPr>
            <p:ph type="title"/>
          </p:nvPr>
        </p:nvSpPr>
        <p:spPr>
          <a:xfrm>
            <a:off x="838200" y="681037"/>
            <a:ext cx="10961451" cy="469924"/>
          </a:xfrm>
        </p:spPr>
        <p:txBody>
          <a:bodyPr>
            <a:noAutofit/>
          </a:bodyPr>
          <a:lstStyle/>
          <a:p>
            <a:r>
              <a:rPr lang="en-US" dirty="0">
                <a:latin typeface="Calibri" panose="020F0502020204030204" pitchFamily="34" charset="0"/>
                <a:cs typeface="Calibri" panose="020F0502020204030204" pitchFamily="34" charset="0"/>
              </a:rPr>
              <a:t>Monitoring Questionnaire</a:t>
            </a:r>
          </a:p>
        </p:txBody>
      </p:sp>
      <p:sp>
        <p:nvSpPr>
          <p:cNvPr id="3" name="Content Placeholder 2">
            <a:extLst>
              <a:ext uri="{FF2B5EF4-FFF2-40B4-BE49-F238E27FC236}">
                <a16:creationId xmlns:a16="http://schemas.microsoft.com/office/drawing/2014/main" id="{BE0F67EF-A096-E8C8-D1BC-E37B9F126C28}"/>
              </a:ext>
            </a:extLst>
          </p:cNvPr>
          <p:cNvSpPr>
            <a:spLocks noGrp="1"/>
          </p:cNvSpPr>
          <p:nvPr>
            <p:ph idx="1"/>
          </p:nvPr>
        </p:nvSpPr>
        <p:spPr>
          <a:xfrm>
            <a:off x="1061125" y="1464013"/>
            <a:ext cx="10515600" cy="4576763"/>
          </a:xfrm>
        </p:spPr>
        <p:txBody>
          <a:bodyPr>
            <a:normAutofit/>
          </a:bodyPr>
          <a:lstStyle/>
          <a:p>
            <a:r>
              <a:rPr lang="en-US" sz="2400" dirty="0">
                <a:latin typeface="Calibri" panose="020F0502020204030204" pitchFamily="34" charset="0"/>
                <a:cs typeface="Calibri" panose="020F0502020204030204" pitchFamily="34" charset="0"/>
              </a:rPr>
              <a:t>Provides a monitoring roadmap to Monitoring Staff and Subrecipient Staff</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25-50+ questions covering the items to monitor</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Should include the question and the requirement.  Allow the subrecipient to provide written response and supportive documentation for testing.</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Should be updated periodically as additional requirements are imposed</a:t>
            </a:r>
          </a:p>
          <a:p>
            <a:pPr marL="0" indent="0">
              <a:buNone/>
            </a:pPr>
            <a:endParaRPr lang="en-US" dirty="0"/>
          </a:p>
        </p:txBody>
      </p:sp>
    </p:spTree>
    <p:extLst>
      <p:ext uri="{BB962C8B-B14F-4D97-AF65-F5344CB8AC3E}">
        <p14:creationId xmlns:p14="http://schemas.microsoft.com/office/powerpoint/2010/main" val="1493900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754225" y="435739"/>
            <a:ext cx="10515600" cy="1005840"/>
          </a:xfrm>
        </p:spPr>
        <p:txBody>
          <a:bodyPr>
            <a:normAutofit/>
          </a:bodyPr>
          <a:lstStyle/>
          <a:p>
            <a:r>
              <a:rPr lang="en-US" sz="3600" dirty="0">
                <a:latin typeface="Calibri" panose="020F0502020204030204" pitchFamily="34" charset="0"/>
                <a:cs typeface="Calibri" panose="020F0502020204030204" pitchFamily="34" charset="0"/>
              </a:rPr>
              <a:t>Key Areas to Monitor</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5B74AE-546C-4A26-BDD5-2BD124FD2C39}"/>
              </a:ext>
            </a:extLst>
          </p:cNvPr>
          <p:cNvSpPr>
            <a:spLocks noGrp="1"/>
          </p:cNvSpPr>
          <p:nvPr>
            <p:ph idx="1"/>
          </p:nvPr>
        </p:nvSpPr>
        <p:spPr>
          <a:xfrm>
            <a:off x="1044510" y="1127918"/>
            <a:ext cx="10515600" cy="4576763"/>
          </a:xfrm>
        </p:spPr>
        <p:txBody>
          <a:bodyPr>
            <a:noAutofit/>
          </a:bodyPr>
          <a:lstStyle/>
          <a:p>
            <a:endParaRPr lang="en-US" sz="2400" b="1" i="1" dirty="0"/>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Budget Controls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Personnel</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Cash Management Practices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Cost Allocation plans and Processes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Program Income </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Allowable Costs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Internal Controls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Purchasing and Procurement Processes and Procedures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Property Accountability and Safeguarding</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Financial Reporting</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Audits and Audit Requirements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Match Requirements</a:t>
            </a:r>
          </a:p>
          <a:p>
            <a:pPr marL="1381738" lvl="1" indent="-731509">
              <a:lnSpc>
                <a:spcPct val="80000"/>
              </a:lnSpc>
              <a:spcBef>
                <a:spcPct val="20000"/>
              </a:spcBef>
              <a:buClr>
                <a:srgbClr val="3194D1"/>
              </a:buClr>
              <a:buFont typeface="+mj-lt"/>
              <a:buAutoNum type="arabicPeriod"/>
            </a:pPr>
            <a:r>
              <a:rPr lang="en-US" dirty="0">
                <a:latin typeface="Calibri" panose="020F0502020204030204" pitchFamily="34" charset="0"/>
                <a:cs typeface="Calibri" panose="020F0502020204030204" pitchFamily="34" charset="0"/>
              </a:rPr>
              <a:t>Outstanding Monitoring Issues</a:t>
            </a:r>
          </a:p>
          <a:p>
            <a:pPr>
              <a:lnSpc>
                <a:spcPct val="90000"/>
              </a:lnSpc>
            </a:pPr>
            <a:r>
              <a:rPr lang="en-US" altLang="en-US" sz="1800" dirty="0">
                <a:latin typeface="Calibri" panose="020F0502020204030204" pitchFamily="34" charset="0"/>
                <a:ea typeface="MS PGothic" panose="020B0600070205080204" pitchFamily="34" charset="-128"/>
                <a:cs typeface="Calibri" panose="020F0502020204030204" pitchFamily="34" charset="0"/>
              </a:rPr>
              <a:t>.</a:t>
            </a:r>
          </a:p>
          <a:p>
            <a:pPr marL="0" indent="0">
              <a:buNone/>
            </a:pPr>
            <a:endParaRPr lang="en-US" sz="1800" dirty="0"/>
          </a:p>
        </p:txBody>
      </p:sp>
      <p:sp>
        <p:nvSpPr>
          <p:cNvPr id="2" name="TextBox 1">
            <a:extLst>
              <a:ext uri="{FF2B5EF4-FFF2-40B4-BE49-F238E27FC236}">
                <a16:creationId xmlns:a16="http://schemas.microsoft.com/office/drawing/2014/main" id="{6E115189-6829-C28D-E7FB-3640CB7B1E62}"/>
              </a:ext>
            </a:extLst>
          </p:cNvPr>
          <p:cNvSpPr txBox="1"/>
          <p:nvPr/>
        </p:nvSpPr>
        <p:spPr>
          <a:xfrm>
            <a:off x="8289071" y="2293951"/>
            <a:ext cx="2566997" cy="954107"/>
          </a:xfrm>
          <a:prstGeom prst="rect">
            <a:avLst/>
          </a:prstGeom>
          <a:noFill/>
        </p:spPr>
        <p:txBody>
          <a:bodyPr wrap="square">
            <a:spAutoFit/>
          </a:bodyPr>
          <a:lstStyle/>
          <a:p>
            <a:pPr algn="ctr"/>
            <a:r>
              <a:rPr lang="en-US" sz="2800" b="1" i="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are we looking for?</a:t>
            </a:r>
          </a:p>
        </p:txBody>
      </p:sp>
    </p:spTree>
    <p:extLst>
      <p:ext uri="{BB962C8B-B14F-4D97-AF65-F5344CB8AC3E}">
        <p14:creationId xmlns:p14="http://schemas.microsoft.com/office/powerpoint/2010/main" val="27305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70C31-94A2-E348-51AC-66A457902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6FE56-58E0-FEFE-E9B6-71531B2B008F}"/>
              </a:ext>
            </a:extLst>
          </p:cNvPr>
          <p:cNvSpPr>
            <a:spLocks noGrp="1"/>
          </p:cNvSpPr>
          <p:nvPr>
            <p:ph type="title"/>
          </p:nvPr>
        </p:nvSpPr>
        <p:spPr>
          <a:xfrm>
            <a:off x="838200" y="681037"/>
            <a:ext cx="10961451" cy="469924"/>
          </a:xfrm>
        </p:spPr>
        <p:txBody>
          <a:bodyPr>
            <a:noAutofit/>
          </a:bodyPr>
          <a:lstStyle/>
          <a:p>
            <a:r>
              <a:rPr lang="en-US" dirty="0">
                <a:latin typeface="Calibri" panose="020F0502020204030204" pitchFamily="34" charset="0"/>
                <a:cs typeface="Calibri" panose="020F0502020204030204" pitchFamily="34" charset="0"/>
              </a:rPr>
              <a:t>Documents to Request (Population)</a:t>
            </a:r>
          </a:p>
        </p:txBody>
      </p:sp>
      <p:sp>
        <p:nvSpPr>
          <p:cNvPr id="3" name="Content Placeholder 2">
            <a:extLst>
              <a:ext uri="{FF2B5EF4-FFF2-40B4-BE49-F238E27FC236}">
                <a16:creationId xmlns:a16="http://schemas.microsoft.com/office/drawing/2014/main" id="{18D1FF8A-64C8-E471-847F-7CE2B14CD319}"/>
              </a:ext>
            </a:extLst>
          </p:cNvPr>
          <p:cNvSpPr>
            <a:spLocks noGrp="1"/>
          </p:cNvSpPr>
          <p:nvPr>
            <p:ph idx="1"/>
          </p:nvPr>
        </p:nvSpPr>
        <p:spPr>
          <a:xfrm>
            <a:off x="1284051" y="1453853"/>
            <a:ext cx="10515600" cy="4576763"/>
          </a:xfrm>
        </p:spPr>
        <p:txBody>
          <a:bodyPr>
            <a:normAutofit lnSpcReduction="10000"/>
          </a:bodyPr>
          <a:lstStyle/>
          <a:p>
            <a:r>
              <a:rPr lang="en-US" sz="2000" dirty="0">
                <a:latin typeface="Calibri" panose="020F0502020204030204" pitchFamily="34" charset="0"/>
                <a:cs typeface="Calibri" panose="020F0502020204030204" pitchFamily="34" charset="0"/>
              </a:rPr>
              <a:t>Payroll Register</a:t>
            </a:r>
          </a:p>
          <a:p>
            <a:r>
              <a:rPr lang="en-US" sz="2000" dirty="0">
                <a:latin typeface="Calibri" panose="020F0502020204030204" pitchFamily="34" charset="0"/>
                <a:cs typeface="Calibri" panose="020F0502020204030204" pitchFamily="34" charset="0"/>
              </a:rPr>
              <a:t>Equipment Inventory Log</a:t>
            </a:r>
          </a:p>
          <a:p>
            <a:r>
              <a:rPr lang="en-US" sz="2000" dirty="0">
                <a:latin typeface="Calibri" panose="020F0502020204030204" pitchFamily="34" charset="0"/>
                <a:cs typeface="Calibri" panose="020F0502020204030204" pitchFamily="34" charset="0"/>
              </a:rPr>
              <a:t>Financial Report (that separates Federal and Non-Federal Year-to-Date Balances/Expenses).</a:t>
            </a:r>
          </a:p>
          <a:p>
            <a:r>
              <a:rPr lang="en-US" sz="2000" dirty="0">
                <a:latin typeface="Calibri" panose="020F0502020204030204" pitchFamily="34" charset="0"/>
                <a:cs typeface="Calibri" panose="020F0502020204030204" pitchFamily="34" charset="0"/>
              </a:rPr>
              <a:t>Cash Receipts Journal</a:t>
            </a:r>
          </a:p>
          <a:p>
            <a:r>
              <a:rPr lang="en-US" sz="2000" dirty="0">
                <a:latin typeface="Calibri" panose="020F0502020204030204" pitchFamily="34" charset="0"/>
                <a:cs typeface="Calibri" panose="020F0502020204030204" pitchFamily="34" charset="0"/>
              </a:rPr>
              <a:t>Cash Disbursement Journal</a:t>
            </a:r>
          </a:p>
          <a:p>
            <a:r>
              <a:rPr lang="en-US" sz="2000" dirty="0">
                <a:latin typeface="Calibri" panose="020F0502020204030204" pitchFamily="34" charset="0"/>
                <a:cs typeface="Calibri" panose="020F0502020204030204" pitchFamily="34" charset="0"/>
              </a:rPr>
              <a:t>Organizational Chart</a:t>
            </a:r>
          </a:p>
          <a:p>
            <a:r>
              <a:rPr lang="en-US" sz="2000" dirty="0">
                <a:latin typeface="Calibri" panose="020F0502020204030204" pitchFamily="34" charset="0"/>
                <a:cs typeface="Calibri" panose="020F0502020204030204" pitchFamily="34" charset="0"/>
              </a:rPr>
              <a:t>Policies and Procedures </a:t>
            </a:r>
          </a:p>
          <a:p>
            <a:r>
              <a:rPr lang="en-US" sz="2000" dirty="0">
                <a:latin typeface="Calibri" panose="020F0502020204030204" pitchFamily="34" charset="0"/>
                <a:cs typeface="Calibri" panose="020F0502020204030204" pitchFamily="34" charset="0"/>
              </a:rPr>
              <a:t>Proof of Insurance Documents</a:t>
            </a:r>
          </a:p>
          <a:p>
            <a:r>
              <a:rPr lang="en-US" sz="2000" dirty="0">
                <a:latin typeface="Calibri" panose="020F0502020204030204" pitchFamily="34" charset="0"/>
                <a:cs typeface="Calibri" panose="020F0502020204030204" pitchFamily="34" charset="0"/>
              </a:rPr>
              <a:t>Participant performance tracking</a:t>
            </a:r>
          </a:p>
          <a:p>
            <a:r>
              <a:rPr lang="en-US" sz="2000" dirty="0">
                <a:latin typeface="Calibri" panose="020F0502020204030204" pitchFamily="34" charset="0"/>
                <a:cs typeface="Calibri" panose="020F0502020204030204" pitchFamily="34" charset="0"/>
              </a:rPr>
              <a:t>Staff training logs</a:t>
            </a:r>
          </a:p>
          <a:p>
            <a:r>
              <a:rPr lang="en-US" sz="2000" dirty="0">
                <a:latin typeface="Calibri" panose="020F0502020204030204" pitchFamily="34" charset="0"/>
                <a:cs typeface="Calibri" panose="020F0502020204030204" pitchFamily="34" charset="0"/>
              </a:rPr>
              <a:t>Most Current Audit Report</a:t>
            </a:r>
          </a:p>
          <a:p>
            <a:r>
              <a:rPr lang="en-US" sz="2000" dirty="0">
                <a:latin typeface="Calibri" panose="020F0502020204030204" pitchFamily="34" charset="0"/>
                <a:cs typeface="Calibri" panose="020F0502020204030204" pitchFamily="34" charset="0"/>
              </a:rPr>
              <a:t>MOUs and Contracts</a:t>
            </a:r>
          </a:p>
          <a:p>
            <a:pPr marL="0" indent="0">
              <a:buNone/>
            </a:pPr>
            <a:endParaRPr lang="en-US" dirty="0"/>
          </a:p>
        </p:txBody>
      </p:sp>
    </p:spTree>
    <p:extLst>
      <p:ext uri="{BB962C8B-B14F-4D97-AF65-F5344CB8AC3E}">
        <p14:creationId xmlns:p14="http://schemas.microsoft.com/office/powerpoint/2010/main" val="342409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BDA5B-5B30-1EBC-FE7D-F037250DE4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9DD75-FC3F-E46C-3860-9257D3CDF4D1}"/>
              </a:ext>
            </a:extLst>
          </p:cNvPr>
          <p:cNvSpPr>
            <a:spLocks noGrp="1"/>
          </p:cNvSpPr>
          <p:nvPr>
            <p:ph type="title"/>
          </p:nvPr>
        </p:nvSpPr>
        <p:spPr>
          <a:xfrm>
            <a:off x="838200" y="681037"/>
            <a:ext cx="10961451" cy="469924"/>
          </a:xfrm>
        </p:spPr>
        <p:txBody>
          <a:bodyPr>
            <a:noAutofit/>
          </a:bodyPr>
          <a:lstStyle/>
          <a:p>
            <a:r>
              <a:rPr lang="en-US" dirty="0">
                <a:latin typeface="Calibri" panose="020F0502020204030204" pitchFamily="34" charset="0"/>
                <a:cs typeface="Calibri" panose="020F0502020204030204" pitchFamily="34" charset="0"/>
              </a:rPr>
              <a:t>Documents to Random Sample</a:t>
            </a:r>
          </a:p>
        </p:txBody>
      </p:sp>
      <p:sp>
        <p:nvSpPr>
          <p:cNvPr id="3" name="Content Placeholder 2">
            <a:extLst>
              <a:ext uri="{FF2B5EF4-FFF2-40B4-BE49-F238E27FC236}">
                <a16:creationId xmlns:a16="http://schemas.microsoft.com/office/drawing/2014/main" id="{41267467-18F1-4CF7-E603-041477E83A9E}"/>
              </a:ext>
            </a:extLst>
          </p:cNvPr>
          <p:cNvSpPr>
            <a:spLocks noGrp="1"/>
          </p:cNvSpPr>
          <p:nvPr>
            <p:ph idx="1"/>
          </p:nvPr>
        </p:nvSpPr>
        <p:spPr>
          <a:xfrm>
            <a:off x="1061125" y="1464013"/>
            <a:ext cx="10515600" cy="4576763"/>
          </a:xfrm>
        </p:spPr>
        <p:txBody>
          <a:bodyPr>
            <a:normAutofit/>
          </a:bodyPr>
          <a:lstStyle/>
          <a:p>
            <a:r>
              <a:rPr lang="en-US" sz="2400" dirty="0">
                <a:latin typeface="Calibri" panose="020F0502020204030204" pitchFamily="34" charset="0"/>
                <a:cs typeface="Calibri" panose="020F0502020204030204" pitchFamily="34" charset="0"/>
              </a:rPr>
              <a:t>Timesheets</a:t>
            </a:r>
          </a:p>
          <a:p>
            <a:r>
              <a:rPr lang="en-US" sz="2400" dirty="0">
                <a:latin typeface="Calibri" panose="020F0502020204030204" pitchFamily="34" charset="0"/>
                <a:cs typeface="Calibri" panose="020F0502020204030204" pitchFamily="34" charset="0"/>
              </a:rPr>
              <a:t>Vendor invoices</a:t>
            </a:r>
          </a:p>
          <a:p>
            <a:r>
              <a:rPr lang="en-US" sz="2400" dirty="0">
                <a:latin typeface="Calibri" panose="020F0502020204030204" pitchFamily="34" charset="0"/>
                <a:cs typeface="Calibri" panose="020F0502020204030204" pitchFamily="34" charset="0"/>
              </a:rPr>
              <a:t>Authorization for equipment purchases</a:t>
            </a:r>
          </a:p>
          <a:p>
            <a:r>
              <a:rPr lang="en-US" sz="2400" dirty="0">
                <a:latin typeface="Calibri" panose="020F0502020204030204" pitchFamily="34" charset="0"/>
                <a:cs typeface="Calibri" panose="020F0502020204030204" pitchFamily="34" charset="0"/>
              </a:rPr>
              <a:t>Adjustments for disallowed costs (i.e., executive salaries over limit, etc.)</a:t>
            </a:r>
          </a:p>
          <a:p>
            <a:r>
              <a:rPr lang="en-US" sz="2400" dirty="0">
                <a:latin typeface="Calibri" panose="020F0502020204030204" pitchFamily="34" charset="0"/>
                <a:cs typeface="Calibri" panose="020F0502020204030204" pitchFamily="34" charset="0"/>
              </a:rPr>
              <a:t>Enrollment data for participant direct costs (i.e., support services, OJT, etc.)</a:t>
            </a:r>
          </a:p>
          <a:p>
            <a:r>
              <a:rPr lang="en-US" sz="2400" dirty="0">
                <a:latin typeface="Calibri" panose="020F0502020204030204" pitchFamily="34" charset="0"/>
                <a:cs typeface="Calibri" panose="020F0502020204030204" pitchFamily="34" charset="0"/>
              </a:rPr>
              <a:t>Documentation used for match</a:t>
            </a:r>
          </a:p>
          <a:p>
            <a:r>
              <a:rPr lang="en-US" sz="2400" dirty="0">
                <a:latin typeface="Calibri" panose="020F0502020204030204" pitchFamily="34" charset="0"/>
                <a:cs typeface="Calibri" panose="020F0502020204030204" pitchFamily="34" charset="0"/>
              </a:rPr>
              <a:t>Documentation proving audit finding was corrected.</a:t>
            </a:r>
          </a:p>
          <a:p>
            <a:r>
              <a:rPr lang="en-US" sz="2400" dirty="0">
                <a:latin typeface="Calibri" panose="020F0502020204030204" pitchFamily="34" charset="0"/>
                <a:cs typeface="Calibri" panose="020F0502020204030204" pitchFamily="34" charset="0"/>
              </a:rPr>
              <a:t>Procurement actions</a:t>
            </a:r>
          </a:p>
          <a:p>
            <a:pPr marL="0" indent="0">
              <a:buNone/>
            </a:pPr>
            <a:endParaRPr lang="en-US" dirty="0"/>
          </a:p>
        </p:txBody>
      </p:sp>
    </p:spTree>
    <p:extLst>
      <p:ext uri="{BB962C8B-B14F-4D97-AF65-F5344CB8AC3E}">
        <p14:creationId xmlns:p14="http://schemas.microsoft.com/office/powerpoint/2010/main" val="420391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600EF4-E31C-2AD5-0DC0-D8934ACF1C10}"/>
              </a:ext>
            </a:extLst>
          </p:cNvPr>
          <p:cNvSpPr>
            <a:spLocks noGrp="1"/>
          </p:cNvSpPr>
          <p:nvPr>
            <p:ph type="title"/>
          </p:nvPr>
        </p:nvSpPr>
        <p:spPr>
          <a:xfrm>
            <a:off x="838200" y="403235"/>
            <a:ext cx="10515600" cy="1005840"/>
          </a:xfrm>
        </p:spPr>
        <p:txBody>
          <a:bodyPr/>
          <a:lstStyle/>
          <a:p>
            <a:r>
              <a:rPr lang="en-US" dirty="0">
                <a:latin typeface="Calibri" panose="020F0502020204030204" pitchFamily="34" charset="0"/>
                <a:cs typeface="Calibri" panose="020F0502020204030204" pitchFamily="34" charset="0"/>
              </a:rPr>
              <a:t>About the Presenter</a:t>
            </a:r>
          </a:p>
        </p:txBody>
      </p:sp>
      <p:pic>
        <p:nvPicPr>
          <p:cNvPr id="5" name="Content Placeholder 30" descr="Photo of trainer Zaskia Ruiz&#10;">
            <a:extLst>
              <a:ext uri="{FF2B5EF4-FFF2-40B4-BE49-F238E27FC236}">
                <a16:creationId xmlns:a16="http://schemas.microsoft.com/office/drawing/2014/main" id="{D3D6FF0C-E81F-5E0C-8FE8-C79FC30B4445}"/>
              </a:ext>
            </a:extLst>
          </p:cNvPr>
          <p:cNvPicPr>
            <a:picLocks noGrp="1" noChangeAspect="1"/>
          </p:cNvPicPr>
          <p:nvPr>
            <p:ph type="pic" idx="4294967295"/>
          </p:nvPr>
        </p:nvPicPr>
        <p:blipFill>
          <a:blip r:embed="rId3"/>
          <a:srcRect t="890" b="890"/>
          <a:stretch/>
        </p:blipFill>
        <p:spPr>
          <a:xfrm>
            <a:off x="982309" y="1982450"/>
            <a:ext cx="2925763" cy="2925762"/>
          </a:xfrm>
        </p:spPr>
      </p:pic>
      <p:sp>
        <p:nvSpPr>
          <p:cNvPr id="10" name="Content Placeholder 6">
            <a:extLst>
              <a:ext uri="{FF2B5EF4-FFF2-40B4-BE49-F238E27FC236}">
                <a16:creationId xmlns:a16="http://schemas.microsoft.com/office/drawing/2014/main" id="{344270F9-05A4-5CEA-E3A3-3BF158996DE7}"/>
              </a:ext>
              <a:ext uri="{C183D7F6-B498-43B3-948B-1728B52AA6E4}">
                <adec:decorative xmlns:adec="http://schemas.microsoft.com/office/drawing/2017/decorative" val="1"/>
              </a:ext>
            </a:extLst>
          </p:cNvPr>
          <p:cNvSpPr txBox="1">
            <a:spLocks/>
          </p:cNvSpPr>
          <p:nvPr/>
        </p:nvSpPr>
        <p:spPr>
          <a:xfrm>
            <a:off x="4679661" y="1646102"/>
            <a:ext cx="6863403" cy="4160520"/>
          </a:xfrm>
          <a:prstGeom prst="rect">
            <a:avLst/>
          </a:prstGeom>
        </p:spPr>
        <p:txBody>
          <a:bodyPr>
            <a:normAutofit/>
          </a:bodyPr>
          <a:lstStyle>
            <a:lvl1pPr marL="228600" indent="-228600" algn="l" defTabSz="914400" rtl="0" eaLnBrk="1" latinLnBrk="0" hangingPunct="1">
              <a:lnSpc>
                <a:spcPct val="90000"/>
              </a:lnSpc>
              <a:spcBef>
                <a:spcPts val="1000"/>
              </a:spcBef>
              <a:buClr>
                <a:srgbClr val="C75000"/>
              </a:buClr>
              <a:buFont typeface="Arial" panose="020B0604020202020204" pitchFamily="34" charset="0"/>
              <a:buChar char="•"/>
              <a:defRPr sz="2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C75000"/>
              </a:buClr>
              <a:buFont typeface="Arial" panose="020B0604020202020204" pitchFamily="34" charset="0"/>
              <a:buChar char="•"/>
              <a:defRPr sz="24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C75000"/>
              </a:buClr>
              <a:buFont typeface="Arial" panose="020B0604020202020204" pitchFamily="34" charset="0"/>
              <a:buChar char="•"/>
              <a:defRPr sz="20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C75000"/>
              </a:buClr>
              <a:buFont typeface="Arial" panose="020B0604020202020204" pitchFamily="34" charset="0"/>
              <a:buChar char="•"/>
              <a:defRPr sz="1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C75000"/>
              </a:buClr>
              <a:buFont typeface="Arial" panose="020B0604020202020204" pitchFamily="34" charset="0"/>
              <a:buChar char="•"/>
              <a:defRPr sz="1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pic>
        <p:nvPicPr>
          <p:cNvPr id="13" name="Picture 12" descr="QR Code for Zaskia Ruiz&#10;">
            <a:extLst>
              <a:ext uri="{FF2B5EF4-FFF2-40B4-BE49-F238E27FC236}">
                <a16:creationId xmlns:a16="http://schemas.microsoft.com/office/drawing/2014/main" id="{A573FFAB-28E0-A565-27D5-50E3EA12ABE1}"/>
              </a:ext>
            </a:extLst>
          </p:cNvPr>
          <p:cNvPicPr>
            <a:picLocks noChangeAspect="1"/>
          </p:cNvPicPr>
          <p:nvPr/>
        </p:nvPicPr>
        <p:blipFill>
          <a:blip r:embed="rId4"/>
          <a:stretch>
            <a:fillRect/>
          </a:stretch>
        </p:blipFill>
        <p:spPr>
          <a:xfrm>
            <a:off x="6905295" y="3726362"/>
            <a:ext cx="1688476" cy="1692771"/>
          </a:xfrm>
          <a:prstGeom prst="rect">
            <a:avLst/>
          </a:prstGeom>
        </p:spPr>
      </p:pic>
      <p:sp>
        <p:nvSpPr>
          <p:cNvPr id="2" name="Content Placeholder 6">
            <a:extLst>
              <a:ext uri="{FF2B5EF4-FFF2-40B4-BE49-F238E27FC236}">
                <a16:creationId xmlns:a16="http://schemas.microsoft.com/office/drawing/2014/main" id="{7E52CD19-4F18-FF0D-392C-6A4C74DBCD9D}"/>
              </a:ext>
            </a:extLst>
          </p:cNvPr>
          <p:cNvSpPr>
            <a:spLocks noGrp="1"/>
          </p:cNvSpPr>
          <p:nvPr>
            <p:ph sz="quarter" idx="10"/>
          </p:nvPr>
        </p:nvSpPr>
        <p:spPr>
          <a:xfrm>
            <a:off x="4052181" y="1540295"/>
            <a:ext cx="6863403" cy="3311525"/>
          </a:xfrm>
        </p:spPr>
        <p:txBody>
          <a:bodyPr/>
          <a:lstStyle>
            <a:lvl1pPr marL="0" indent="0">
              <a:buNone/>
              <a:defRPr/>
            </a:lvl1pPr>
          </a:lstStyle>
          <a:p>
            <a:pPr algn="ctr"/>
            <a:r>
              <a:rPr lang="en-US" sz="4400" b="1" cap="all" dirty="0">
                <a:latin typeface="Calibri" panose="020F0502020204030204" pitchFamily="34" charset="0"/>
                <a:cs typeface="Calibri" panose="020F0502020204030204" pitchFamily="34" charset="0"/>
              </a:rPr>
              <a:t>Zaskia Ruiz</a:t>
            </a:r>
            <a:br>
              <a:rPr lang="en-US" cap="all" dirty="0">
                <a:latin typeface="Calibri" panose="020F0502020204030204" pitchFamily="34" charset="0"/>
                <a:cs typeface="Calibri" panose="020F0502020204030204" pitchFamily="34" charset="0"/>
              </a:rPr>
            </a:br>
            <a:r>
              <a:rPr lang="en-US" cap="all" dirty="0">
                <a:latin typeface="Calibri" panose="020F0502020204030204" pitchFamily="34" charset="0"/>
                <a:cs typeface="Calibri" panose="020F0502020204030204" pitchFamily="34" charset="0"/>
              </a:rPr>
              <a:t>EVP &amp; Chief Operating Officer</a:t>
            </a:r>
          </a:p>
          <a:p>
            <a:pPr algn="ctr"/>
            <a:r>
              <a:rPr lang="en-US" cap="all" dirty="0">
                <a:latin typeface="Calibri" panose="020F0502020204030204" pitchFamily="34" charset="0"/>
                <a:cs typeface="Calibri" panose="020F0502020204030204" pitchFamily="34" charset="0"/>
              </a:rPr>
              <a:t>KRA Corporation</a:t>
            </a:r>
          </a:p>
          <a:p>
            <a:pPr algn="ctr"/>
            <a:r>
              <a:rPr lang="en-US" sz="1800" cap="all" dirty="0">
                <a:latin typeface="Calibri" panose="020F0502020204030204" pitchFamily="34" charset="0"/>
                <a:cs typeface="Calibri" panose="020F0502020204030204" pitchFamily="34" charset="0"/>
              </a:rPr>
              <a:t>(she/her/hers/</a:t>
            </a:r>
            <a:r>
              <a:rPr lang="en-US" sz="1800" cap="all" dirty="0" err="1">
                <a:latin typeface="Calibri" panose="020F0502020204030204" pitchFamily="34" charset="0"/>
                <a:cs typeface="Calibri" panose="020F0502020204030204" pitchFamily="34" charset="0"/>
              </a:rPr>
              <a:t>ella</a:t>
            </a:r>
            <a:r>
              <a:rPr lang="en-US" sz="1800" cap="all"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lvl="0"/>
            <a:endParaRPr lang="en-US" dirty="0"/>
          </a:p>
        </p:txBody>
      </p:sp>
    </p:spTree>
    <p:extLst>
      <p:ext uri="{BB962C8B-B14F-4D97-AF65-F5344CB8AC3E}">
        <p14:creationId xmlns:p14="http://schemas.microsoft.com/office/powerpoint/2010/main" val="3995830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E401-70C0-2268-76D0-84E36808FE4A}"/>
              </a:ext>
            </a:extLst>
          </p:cNvPr>
          <p:cNvSpPr>
            <a:spLocks noGrp="1"/>
          </p:cNvSpPr>
          <p:nvPr>
            <p:ph type="title"/>
          </p:nvPr>
        </p:nvSpPr>
        <p:spPr>
          <a:xfrm>
            <a:off x="838200" y="343314"/>
            <a:ext cx="10515600" cy="1005840"/>
          </a:xfrm>
        </p:spPr>
        <p:txBody>
          <a:bodyPr>
            <a:normAutofit/>
          </a:bodyPr>
          <a:lstStyle/>
          <a:p>
            <a:r>
              <a:rPr lang="en-US" dirty="0">
                <a:latin typeface="Calibri" panose="020F0502020204030204" pitchFamily="34" charset="0"/>
                <a:cs typeface="Calibri" panose="020F0502020204030204" pitchFamily="34" charset="0"/>
              </a:rPr>
              <a:t>What Systems are Currently Being Used?</a:t>
            </a:r>
          </a:p>
        </p:txBody>
      </p:sp>
      <p:graphicFrame>
        <p:nvGraphicFramePr>
          <p:cNvPr id="4" name="Content Placeholder 3">
            <a:extLst>
              <a:ext uri="{FF2B5EF4-FFF2-40B4-BE49-F238E27FC236}">
                <a16:creationId xmlns:a16="http://schemas.microsoft.com/office/drawing/2014/main" id="{0FD30FBF-5D00-D914-3AB0-FC1CF7A73A7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56147504"/>
              </p:ext>
            </p:extLst>
          </p:nvPr>
        </p:nvGraphicFramePr>
        <p:xfrm>
          <a:off x="5181600" y="1356360"/>
          <a:ext cx="10515600" cy="457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85E04B4-071A-894B-D852-D1CB6F56BB3F}"/>
              </a:ext>
            </a:extLst>
          </p:cNvPr>
          <p:cNvSpPr txBox="1"/>
          <p:nvPr/>
        </p:nvSpPr>
        <p:spPr>
          <a:xfrm>
            <a:off x="1341120" y="1353589"/>
            <a:ext cx="7604760" cy="4575099"/>
          </a:xfrm>
          <a:prstGeom prst="rect">
            <a:avLst/>
          </a:prstGeom>
          <a:noFill/>
        </p:spPr>
        <p:txBody>
          <a:bodyPr wrap="square">
            <a:spAutoFit/>
          </a:bodyPr>
          <a:lstStyle/>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Procurement</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Sign Contracts</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Time record collection (timesheets)</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Payroll</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Accounts Payable</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Accounting</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Banking</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Storage of Confidential Information</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Storage of Company Assets</a:t>
            </a:r>
          </a:p>
          <a:p>
            <a:pPr marL="342900" indent="-342900" defTabSz="324612">
              <a:lnSpc>
                <a:spcPct val="90000"/>
              </a:lnSpc>
              <a:spcAft>
                <a:spcPts val="600"/>
              </a:spcAft>
              <a:buFont typeface="Wingdings" panose="05000000000000000000" pitchFamily="2" charset="2"/>
              <a:buChar char="§"/>
            </a:pPr>
            <a:r>
              <a:rPr lang="en-US" sz="2000" kern="1200" dirty="0">
                <a:solidFill>
                  <a:srgbClr val="0D4460"/>
                </a:solidFill>
                <a:latin typeface="Calibri" panose="020F0502020204030204" pitchFamily="34" charset="0"/>
                <a:ea typeface="Open Sans" panose="020B0606030504020204" pitchFamily="34" charset="0"/>
                <a:cs typeface="Calibri" panose="020F0502020204030204" pitchFamily="34" charset="0"/>
              </a:rPr>
              <a:t>Other?</a:t>
            </a:r>
          </a:p>
          <a:p>
            <a:pPr defTabSz="324612">
              <a:lnSpc>
                <a:spcPct val="90000"/>
              </a:lnSpc>
              <a:spcAft>
                <a:spcPts val="600"/>
              </a:spcAft>
            </a:pPr>
            <a:endParaRPr lang="en-US" sz="1900" kern="1200" dirty="0">
              <a:solidFill>
                <a:schemeClr val="tx1"/>
              </a:solidFill>
              <a:latin typeface="Calibri" panose="020F0502020204030204" pitchFamily="34" charset="0"/>
              <a:ea typeface="Open Sans" panose="020B0606030504020204" pitchFamily="34" charset="0"/>
              <a:cs typeface="Calibri" panose="020F0502020204030204" pitchFamily="34" charset="0"/>
            </a:endParaRPr>
          </a:p>
          <a:p>
            <a:pPr marL="324612" lvl="1" defTabSz="324612">
              <a:lnSpc>
                <a:spcPct val="90000"/>
              </a:lnSpc>
              <a:spcAft>
                <a:spcPts val="600"/>
              </a:spcAft>
              <a:buFont typeface="Wingdings" panose="05000000000000000000" pitchFamily="2" charset="2"/>
              <a:buChar char="ü"/>
            </a:pPr>
            <a:r>
              <a:rPr lang="en-US" sz="1900" b="1" kern="1200" dirty="0">
                <a:solidFill>
                  <a:srgbClr val="005A9B"/>
                </a:solidFill>
                <a:latin typeface="Calibri" panose="020F0502020204030204" pitchFamily="34" charset="0"/>
                <a:ea typeface="Open Sans" panose="020B0606030504020204" pitchFamily="34" charset="0"/>
                <a:cs typeface="Calibri" panose="020F0502020204030204" pitchFamily="34" charset="0"/>
              </a:rPr>
              <a:t>Are these systems integrated?</a:t>
            </a:r>
          </a:p>
          <a:p>
            <a:pPr marL="324612" lvl="1" defTabSz="324612">
              <a:lnSpc>
                <a:spcPct val="90000"/>
              </a:lnSpc>
              <a:spcAft>
                <a:spcPts val="600"/>
              </a:spcAft>
              <a:buFont typeface="Wingdings" panose="05000000000000000000" pitchFamily="2" charset="2"/>
              <a:buChar char="ü"/>
            </a:pPr>
            <a:r>
              <a:rPr lang="en-US" sz="1900" b="1" kern="1200" dirty="0">
                <a:solidFill>
                  <a:srgbClr val="005A9B"/>
                </a:solidFill>
                <a:latin typeface="Calibri" panose="020F0502020204030204" pitchFamily="34" charset="0"/>
                <a:ea typeface="Open Sans" panose="020B0606030504020204" pitchFamily="34" charset="0"/>
                <a:cs typeface="Calibri" panose="020F0502020204030204" pitchFamily="34" charset="0"/>
              </a:rPr>
              <a:t>Do they support a sound internal control environment?</a:t>
            </a:r>
          </a:p>
        </p:txBody>
      </p:sp>
    </p:spTree>
    <p:extLst>
      <p:ext uri="{BB962C8B-B14F-4D97-AF65-F5344CB8AC3E}">
        <p14:creationId xmlns:p14="http://schemas.microsoft.com/office/powerpoint/2010/main" val="2589388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70997-517C-22C9-5763-B671FB8D552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4DA496-6D8C-5380-2F5C-5B030822CC6E}"/>
              </a:ext>
            </a:extLst>
          </p:cNvPr>
          <p:cNvSpPr>
            <a:spLocks noGrp="1"/>
          </p:cNvSpPr>
          <p:nvPr>
            <p:ph type="title"/>
          </p:nvPr>
        </p:nvSpPr>
        <p:spPr>
          <a:xfrm>
            <a:off x="838200" y="458874"/>
            <a:ext cx="10515600" cy="1005840"/>
          </a:xfrm>
        </p:spPr>
        <p:txBody>
          <a:bodyPr anchor="ctr">
            <a:normAutofit/>
          </a:bodyPr>
          <a:lstStyle/>
          <a:p>
            <a:r>
              <a:rPr lang="en-US" dirty="0">
                <a:latin typeface="Calibri" panose="020F0502020204030204" pitchFamily="34" charset="0"/>
                <a:cs typeface="Calibri" panose="020F0502020204030204" pitchFamily="34" charset="0"/>
              </a:rPr>
              <a:t>Personnel and Systems Must Support SOD</a:t>
            </a:r>
          </a:p>
        </p:txBody>
      </p:sp>
      <p:graphicFrame>
        <p:nvGraphicFramePr>
          <p:cNvPr id="11" name="Content Placeholder 2" descr="Personnel Systems">
            <a:extLst>
              <a:ext uri="{FF2B5EF4-FFF2-40B4-BE49-F238E27FC236}">
                <a16:creationId xmlns:a16="http://schemas.microsoft.com/office/drawing/2014/main" id="{341733FC-D5CF-4109-044C-D3049FAF6764}"/>
              </a:ext>
            </a:extLst>
          </p:cNvPr>
          <p:cNvGraphicFramePr>
            <a:graphicFrameLocks noGrp="1"/>
          </p:cNvGraphicFramePr>
          <p:nvPr>
            <p:ph idx="1"/>
            <p:extLst>
              <p:ext uri="{D42A27DB-BD31-4B8C-83A1-F6EECF244321}">
                <p14:modId xmlns:p14="http://schemas.microsoft.com/office/powerpoint/2010/main" val="1671143113"/>
              </p:ext>
            </p:extLst>
          </p:nvPr>
        </p:nvGraphicFramePr>
        <p:xfrm>
          <a:off x="1249680" y="1464714"/>
          <a:ext cx="10104120" cy="4359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hidden="1">
            <a:extLst>
              <a:ext uri="{FF2B5EF4-FFF2-40B4-BE49-F238E27FC236}">
                <a16:creationId xmlns:a16="http://schemas.microsoft.com/office/drawing/2014/main" id="{C9D020CD-D129-C598-F695-27FAE0A05F68}"/>
              </a:ext>
            </a:extLst>
          </p:cNvPr>
          <p:cNvSpPr>
            <a:spLocks noGrp="1"/>
          </p:cNvSpPr>
          <p:nvPr>
            <p:ph type="sldNum" sz="quarter" idx="4294967295"/>
          </p:nvPr>
        </p:nvSpPr>
        <p:spPr>
          <a:xfrm>
            <a:off x="10899648" y="6400800"/>
            <a:ext cx="530352"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B1E4CB7-CB13-4810-BF18-BE31AFC64F93}" type="slidenum">
              <a:rPr kumimoji="0" lang="en-US" sz="1000" b="1"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000" b="1"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06095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0FD3-B3C4-AF37-9408-6E3423059828}"/>
              </a:ext>
            </a:extLst>
          </p:cNvPr>
          <p:cNvSpPr>
            <a:spLocks noGrp="1"/>
          </p:cNvSpPr>
          <p:nvPr>
            <p:ph type="title" idx="4294967295"/>
          </p:nvPr>
        </p:nvSpPr>
        <p:spPr>
          <a:xfrm>
            <a:off x="528320" y="117158"/>
            <a:ext cx="10515600" cy="1004887"/>
          </a:xfrm>
        </p:spPr>
        <p:txBody>
          <a:bodyPr/>
          <a:lstStyle/>
          <a:p>
            <a:r>
              <a:rPr lang="en-US" dirty="0">
                <a:latin typeface="Calibri" panose="020F0502020204030204" pitchFamily="34" charset="0"/>
                <a:cs typeface="Calibri" panose="020F0502020204030204" pitchFamily="34" charset="0"/>
              </a:rPr>
              <a:t>Sample Segregation of Duties </a:t>
            </a:r>
          </a:p>
        </p:txBody>
      </p:sp>
      <p:graphicFrame>
        <p:nvGraphicFramePr>
          <p:cNvPr id="13" name="Content Placeholder 12">
            <a:extLst>
              <a:ext uri="{FF2B5EF4-FFF2-40B4-BE49-F238E27FC236}">
                <a16:creationId xmlns:a16="http://schemas.microsoft.com/office/drawing/2014/main" id="{EB54A94D-07CC-70B2-6D01-5999051084E0}"/>
              </a:ext>
            </a:extLst>
          </p:cNvPr>
          <p:cNvGraphicFramePr>
            <a:graphicFrameLocks noGrp="1"/>
          </p:cNvGraphicFramePr>
          <p:nvPr>
            <p:ph idx="4294967295"/>
            <p:extLst>
              <p:ext uri="{D42A27DB-BD31-4B8C-83A1-F6EECF244321}">
                <p14:modId xmlns:p14="http://schemas.microsoft.com/office/powerpoint/2010/main" val="2749565082"/>
              </p:ext>
            </p:extLst>
          </p:nvPr>
        </p:nvGraphicFramePr>
        <p:xfrm>
          <a:off x="528320" y="955041"/>
          <a:ext cx="10942711" cy="5426833"/>
        </p:xfrm>
        <a:graphic>
          <a:graphicData uri="http://schemas.openxmlformats.org/drawingml/2006/table">
            <a:tbl>
              <a:tblPr firstRow="1"/>
              <a:tblGrid>
                <a:gridCol w="4749192">
                  <a:extLst>
                    <a:ext uri="{9D8B030D-6E8A-4147-A177-3AD203B41FA5}">
                      <a16:colId xmlns:a16="http://schemas.microsoft.com/office/drawing/2014/main" val="1505581506"/>
                    </a:ext>
                  </a:extLst>
                </a:gridCol>
                <a:gridCol w="734409">
                  <a:extLst>
                    <a:ext uri="{9D8B030D-6E8A-4147-A177-3AD203B41FA5}">
                      <a16:colId xmlns:a16="http://schemas.microsoft.com/office/drawing/2014/main" val="1562622109"/>
                    </a:ext>
                  </a:extLst>
                </a:gridCol>
                <a:gridCol w="734409">
                  <a:extLst>
                    <a:ext uri="{9D8B030D-6E8A-4147-A177-3AD203B41FA5}">
                      <a16:colId xmlns:a16="http://schemas.microsoft.com/office/drawing/2014/main" val="1850866335"/>
                    </a:ext>
                  </a:extLst>
                </a:gridCol>
                <a:gridCol w="734409">
                  <a:extLst>
                    <a:ext uri="{9D8B030D-6E8A-4147-A177-3AD203B41FA5}">
                      <a16:colId xmlns:a16="http://schemas.microsoft.com/office/drawing/2014/main" val="3524535127"/>
                    </a:ext>
                  </a:extLst>
                </a:gridCol>
                <a:gridCol w="734409">
                  <a:extLst>
                    <a:ext uri="{9D8B030D-6E8A-4147-A177-3AD203B41FA5}">
                      <a16:colId xmlns:a16="http://schemas.microsoft.com/office/drawing/2014/main" val="830643718"/>
                    </a:ext>
                  </a:extLst>
                </a:gridCol>
                <a:gridCol w="1052656">
                  <a:extLst>
                    <a:ext uri="{9D8B030D-6E8A-4147-A177-3AD203B41FA5}">
                      <a16:colId xmlns:a16="http://schemas.microsoft.com/office/drawing/2014/main" val="445274336"/>
                    </a:ext>
                  </a:extLst>
                </a:gridCol>
                <a:gridCol w="734409">
                  <a:extLst>
                    <a:ext uri="{9D8B030D-6E8A-4147-A177-3AD203B41FA5}">
                      <a16:colId xmlns:a16="http://schemas.microsoft.com/office/drawing/2014/main" val="2312792600"/>
                    </a:ext>
                  </a:extLst>
                </a:gridCol>
                <a:gridCol w="734409">
                  <a:extLst>
                    <a:ext uri="{9D8B030D-6E8A-4147-A177-3AD203B41FA5}">
                      <a16:colId xmlns:a16="http://schemas.microsoft.com/office/drawing/2014/main" val="732337084"/>
                    </a:ext>
                  </a:extLst>
                </a:gridCol>
                <a:gridCol w="734409">
                  <a:extLst>
                    <a:ext uri="{9D8B030D-6E8A-4147-A177-3AD203B41FA5}">
                      <a16:colId xmlns:a16="http://schemas.microsoft.com/office/drawing/2014/main" val="3249642518"/>
                    </a:ext>
                  </a:extLst>
                </a:gridCol>
              </a:tblGrid>
              <a:tr h="1161238">
                <a:tc>
                  <a:txBody>
                    <a:bodyPr/>
                    <a:lstStyle/>
                    <a:p>
                      <a:pPr algn="l" fontAlgn="ctr"/>
                      <a:r>
                        <a:rPr lang="en-US" sz="1300" b="1" i="0" u="none" strike="noStrike" dirty="0">
                          <a:solidFill>
                            <a:srgbClr val="000000"/>
                          </a:solidFill>
                          <a:effectLst/>
                          <a:latin typeface="Calibri" panose="020F0502020204030204" pitchFamily="34" charset="0"/>
                        </a:rPr>
                        <a:t>Tasks/Job Title</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President &amp; CEO</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Program Director</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Program Assistant</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Accounting Manager</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Director, Finance, Accounting and Compliance</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Project Budget Analyst</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Senior Accountant</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n-US" sz="1300" b="1" i="0" u="none" strike="noStrike" dirty="0">
                          <a:solidFill>
                            <a:srgbClr val="000000"/>
                          </a:solidFill>
                          <a:effectLst/>
                          <a:latin typeface="Calibri" panose="020F0502020204030204" pitchFamily="34" charset="0"/>
                        </a:rPr>
                        <a:t>Associate Accountant</a:t>
                      </a:r>
                    </a:p>
                  </a:txBody>
                  <a:tcPr marL="5441" marR="5441" marT="544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576185751"/>
                  </a:ext>
                </a:extLst>
              </a:tr>
              <a:tr h="224505">
                <a:tc>
                  <a:txBody>
                    <a:bodyPr/>
                    <a:lstStyle/>
                    <a:p>
                      <a:pPr algn="l" fontAlgn="t"/>
                      <a:r>
                        <a:rPr lang="en-US" sz="1200" b="0" i="0" u="none" strike="noStrike" dirty="0">
                          <a:solidFill>
                            <a:srgbClr val="000000"/>
                          </a:solidFill>
                          <a:effectLst/>
                          <a:latin typeface="Calibri" panose="020F0502020204030204" pitchFamily="34" charset="0"/>
                        </a:rPr>
                        <a:t>Approves Purchase Orders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7616185"/>
                  </a:ext>
                </a:extLst>
              </a:tr>
              <a:tr h="224505">
                <a:tc>
                  <a:txBody>
                    <a:bodyPr/>
                    <a:lstStyle/>
                    <a:p>
                      <a:pPr algn="l" fontAlgn="t"/>
                      <a:r>
                        <a:rPr lang="en-US" sz="1200" b="0" i="0" u="none" strike="noStrike" dirty="0">
                          <a:solidFill>
                            <a:srgbClr val="000000"/>
                          </a:solidFill>
                          <a:effectLst/>
                          <a:latin typeface="Calibri" panose="020F0502020204030204" pitchFamily="34" charset="0"/>
                        </a:rPr>
                        <a:t>Verifies Receipt of Order</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9872156"/>
                  </a:ext>
                </a:extLst>
              </a:tr>
              <a:tr h="224505">
                <a:tc>
                  <a:txBody>
                    <a:bodyPr/>
                    <a:lstStyle/>
                    <a:p>
                      <a:pPr algn="l" fontAlgn="t"/>
                      <a:r>
                        <a:rPr lang="en-US" sz="1200" b="0" i="0" u="none" strike="noStrike" dirty="0">
                          <a:solidFill>
                            <a:srgbClr val="000000"/>
                          </a:solidFill>
                          <a:effectLst/>
                          <a:latin typeface="Calibri" panose="020F0502020204030204" pitchFamily="34" charset="0"/>
                        </a:rPr>
                        <a:t>Authorizes disbursement</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8986727"/>
                  </a:ext>
                </a:extLst>
              </a:tr>
              <a:tr h="224505">
                <a:tc>
                  <a:txBody>
                    <a:bodyPr/>
                    <a:lstStyle/>
                    <a:p>
                      <a:pPr algn="l" fontAlgn="t"/>
                      <a:r>
                        <a:rPr lang="en-US" sz="1200" b="0" i="0" u="none" strike="noStrike" dirty="0">
                          <a:solidFill>
                            <a:srgbClr val="000000"/>
                          </a:solidFill>
                          <a:effectLst/>
                          <a:latin typeface="Calibri" panose="020F0502020204030204" pitchFamily="34" charset="0"/>
                        </a:rPr>
                        <a:t>Prepares Checks to Vendors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8390207"/>
                  </a:ext>
                </a:extLst>
              </a:tr>
              <a:tr h="224505">
                <a:tc>
                  <a:txBody>
                    <a:bodyPr/>
                    <a:lstStyle/>
                    <a:p>
                      <a:pPr algn="l" fontAlgn="t"/>
                      <a:r>
                        <a:rPr lang="en-US" sz="1200" b="0" i="0" u="none" strike="noStrike" dirty="0">
                          <a:solidFill>
                            <a:srgbClr val="000000"/>
                          </a:solidFill>
                          <a:effectLst/>
                          <a:latin typeface="Calibri" panose="020F0502020204030204" pitchFamily="34" charset="0"/>
                        </a:rPr>
                        <a:t>Signs Checks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6071214"/>
                  </a:ext>
                </a:extLst>
              </a:tr>
              <a:tr h="224505">
                <a:tc>
                  <a:txBody>
                    <a:bodyPr/>
                    <a:lstStyle/>
                    <a:p>
                      <a:pPr algn="l" fontAlgn="t"/>
                      <a:r>
                        <a:rPr lang="en-US" sz="1200" b="0" i="0" u="none" strike="noStrike" dirty="0">
                          <a:solidFill>
                            <a:srgbClr val="000000"/>
                          </a:solidFill>
                          <a:effectLst/>
                          <a:latin typeface="Calibri" panose="020F0502020204030204" pitchFamily="34" charset="0"/>
                        </a:rPr>
                        <a:t>Custodian of Check Signing Device</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2356200"/>
                  </a:ext>
                </a:extLst>
              </a:tr>
              <a:tr h="224505">
                <a:tc>
                  <a:txBody>
                    <a:bodyPr/>
                    <a:lstStyle/>
                    <a:p>
                      <a:pPr algn="l" fontAlgn="t"/>
                      <a:r>
                        <a:rPr lang="en-US" sz="1200" b="0" i="0" u="none" strike="noStrike" dirty="0">
                          <a:solidFill>
                            <a:srgbClr val="000000"/>
                          </a:solidFill>
                          <a:effectLst/>
                          <a:latin typeface="Calibri" panose="020F0502020204030204" pitchFamily="34" charset="0"/>
                        </a:rPr>
                        <a:t>Custodian of Blank Checks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656376"/>
                  </a:ext>
                </a:extLst>
              </a:tr>
              <a:tr h="224505">
                <a:tc>
                  <a:txBody>
                    <a:bodyPr/>
                    <a:lstStyle/>
                    <a:p>
                      <a:pPr algn="l" fontAlgn="t"/>
                      <a:r>
                        <a:rPr lang="en-US" sz="1200" b="0" i="0" u="none" strike="noStrike" dirty="0">
                          <a:solidFill>
                            <a:srgbClr val="000000"/>
                          </a:solidFill>
                          <a:effectLst/>
                          <a:latin typeface="Calibri" panose="020F0502020204030204" pitchFamily="34" charset="0"/>
                        </a:rPr>
                        <a:t>Prepares Checks for Payment</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4075584"/>
                  </a:ext>
                </a:extLst>
              </a:tr>
              <a:tr h="224505">
                <a:tc>
                  <a:txBody>
                    <a:bodyPr/>
                    <a:lstStyle/>
                    <a:p>
                      <a:pPr algn="l" fontAlgn="t"/>
                      <a:r>
                        <a:rPr lang="en-US" sz="1200" b="0" i="0" u="none" strike="noStrike" dirty="0">
                          <a:solidFill>
                            <a:srgbClr val="000000"/>
                          </a:solidFill>
                          <a:effectLst/>
                          <a:latin typeface="Calibri" panose="020F0502020204030204" pitchFamily="34" charset="0"/>
                        </a:rPr>
                        <a:t>Distributes Checks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7921564"/>
                  </a:ext>
                </a:extLst>
              </a:tr>
              <a:tr h="224505">
                <a:tc>
                  <a:txBody>
                    <a:bodyPr/>
                    <a:lstStyle/>
                    <a:p>
                      <a:pPr algn="l" fontAlgn="t"/>
                      <a:r>
                        <a:rPr lang="en-US" sz="1200" b="0" i="0" u="none" strike="noStrike" dirty="0">
                          <a:solidFill>
                            <a:srgbClr val="000000"/>
                          </a:solidFill>
                          <a:effectLst/>
                          <a:latin typeface="Calibri" panose="020F0502020204030204" pitchFamily="34" charset="0"/>
                        </a:rPr>
                        <a:t>Reviews Checks Post Printing</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3678802"/>
                  </a:ext>
                </a:extLst>
              </a:tr>
              <a:tr h="224505">
                <a:tc>
                  <a:txBody>
                    <a:bodyPr/>
                    <a:lstStyle/>
                    <a:p>
                      <a:pPr algn="l" fontAlgn="t"/>
                      <a:r>
                        <a:rPr lang="en-US" sz="1200" b="0" i="0" u="none" strike="noStrike" dirty="0">
                          <a:solidFill>
                            <a:srgbClr val="000000"/>
                          </a:solidFill>
                          <a:effectLst/>
                          <a:latin typeface="Calibri" panose="020F0502020204030204" pitchFamily="34" charset="0"/>
                        </a:rPr>
                        <a:t>Post Disbursement</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440761"/>
                  </a:ext>
                </a:extLst>
              </a:tr>
              <a:tr h="224505">
                <a:tc>
                  <a:txBody>
                    <a:bodyPr/>
                    <a:lstStyle/>
                    <a:p>
                      <a:pPr algn="l" fontAlgn="t"/>
                      <a:r>
                        <a:rPr lang="en-US" sz="1200" b="0" i="0" u="none" strike="noStrike" dirty="0">
                          <a:solidFill>
                            <a:srgbClr val="000000"/>
                          </a:solidFill>
                          <a:effectLst/>
                          <a:latin typeface="Calibri" panose="020F0502020204030204" pitchFamily="34" charset="0"/>
                        </a:rPr>
                        <a:t>Computes Cost Allocations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0874935"/>
                  </a:ext>
                </a:extLst>
              </a:tr>
              <a:tr h="224505">
                <a:tc>
                  <a:txBody>
                    <a:bodyPr/>
                    <a:lstStyle/>
                    <a:p>
                      <a:pPr algn="l" fontAlgn="t"/>
                      <a:r>
                        <a:rPr lang="en-US" sz="1200" b="0" i="0" u="none" strike="noStrike" dirty="0">
                          <a:solidFill>
                            <a:srgbClr val="000000"/>
                          </a:solidFill>
                          <a:effectLst/>
                          <a:latin typeface="Calibri" panose="020F0502020204030204" pitchFamily="34" charset="0"/>
                        </a:rPr>
                        <a:t>Prepares request for funds/Client Billing</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4715119"/>
                  </a:ext>
                </a:extLst>
              </a:tr>
              <a:tr h="224505">
                <a:tc>
                  <a:txBody>
                    <a:bodyPr/>
                    <a:lstStyle/>
                    <a:p>
                      <a:pPr algn="l" fontAlgn="t"/>
                      <a:r>
                        <a:rPr lang="en-US" sz="1200" b="0" i="0" u="none" strike="noStrike" dirty="0">
                          <a:solidFill>
                            <a:srgbClr val="000000"/>
                          </a:solidFill>
                          <a:effectLst/>
                          <a:latin typeface="Calibri" panose="020F0502020204030204" pitchFamily="34" charset="0"/>
                        </a:rPr>
                        <a:t>Receives Cash</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9115874"/>
                  </a:ext>
                </a:extLst>
              </a:tr>
              <a:tr h="224505">
                <a:tc>
                  <a:txBody>
                    <a:bodyPr/>
                    <a:lstStyle/>
                    <a:p>
                      <a:pPr algn="l" fontAlgn="t"/>
                      <a:r>
                        <a:rPr lang="en-US" sz="1200" b="0" i="0" u="none" strike="noStrike" dirty="0">
                          <a:solidFill>
                            <a:srgbClr val="000000"/>
                          </a:solidFill>
                          <a:effectLst/>
                          <a:latin typeface="Calibri" panose="020F0502020204030204" pitchFamily="34" charset="0"/>
                        </a:rPr>
                        <a:t>Posts Receipts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463643"/>
                  </a:ext>
                </a:extLst>
              </a:tr>
              <a:tr h="224505">
                <a:tc>
                  <a:txBody>
                    <a:bodyPr/>
                    <a:lstStyle/>
                    <a:p>
                      <a:pPr algn="l" fontAlgn="t"/>
                      <a:r>
                        <a:rPr lang="en-US" sz="1200" b="0" i="0" u="none" strike="noStrike" dirty="0">
                          <a:solidFill>
                            <a:srgbClr val="000000"/>
                          </a:solidFill>
                          <a:effectLst/>
                          <a:latin typeface="Calibri" panose="020F0502020204030204" pitchFamily="34" charset="0"/>
                        </a:rPr>
                        <a:t>Deposits Receipts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0088558"/>
                  </a:ext>
                </a:extLst>
              </a:tr>
              <a:tr h="224505">
                <a:tc>
                  <a:txBody>
                    <a:bodyPr/>
                    <a:lstStyle/>
                    <a:p>
                      <a:pPr algn="l" fontAlgn="t"/>
                      <a:r>
                        <a:rPr lang="en-US" sz="1200" b="0" i="0" u="none" strike="noStrike" dirty="0">
                          <a:solidFill>
                            <a:srgbClr val="000000"/>
                          </a:solidFill>
                          <a:effectLst/>
                          <a:latin typeface="Calibri" panose="020F0502020204030204" pitchFamily="34" charset="0"/>
                        </a:rPr>
                        <a:t>Maintains General Ledger</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3373408"/>
                  </a:ext>
                </a:extLst>
              </a:tr>
              <a:tr h="224505">
                <a:tc>
                  <a:txBody>
                    <a:bodyPr/>
                    <a:lstStyle/>
                    <a:p>
                      <a:pPr algn="l" fontAlgn="t"/>
                      <a:r>
                        <a:rPr lang="en-US" sz="1200" b="0" i="0" u="none" strike="noStrike" dirty="0">
                          <a:solidFill>
                            <a:srgbClr val="000000"/>
                          </a:solidFill>
                          <a:effectLst/>
                          <a:latin typeface="Calibri" panose="020F0502020204030204" pitchFamily="34" charset="0"/>
                        </a:rPr>
                        <a:t>Prepares Financial Statements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6280148"/>
                  </a:ext>
                </a:extLst>
              </a:tr>
              <a:tr h="224505">
                <a:tc>
                  <a:txBody>
                    <a:bodyPr/>
                    <a:lstStyle/>
                    <a:p>
                      <a:pPr algn="l" fontAlgn="t"/>
                      <a:r>
                        <a:rPr lang="en-US" sz="1200" b="0" i="0" u="none" strike="noStrike" dirty="0">
                          <a:solidFill>
                            <a:srgbClr val="000000"/>
                          </a:solidFill>
                          <a:effectLst/>
                          <a:latin typeface="Calibri" panose="020F0502020204030204" pitchFamily="34" charset="0"/>
                        </a:rPr>
                        <a:t>Approves Financial Reports</a:t>
                      </a:r>
                    </a:p>
                  </a:txBody>
                  <a:tcPr marL="5441" marR="5441" marT="54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dirty="0">
                          <a:solidFill>
                            <a:srgbClr val="000000"/>
                          </a:solidFill>
                          <a:effectLst/>
                          <a:latin typeface="Calibri" panose="020F0502020204030204" pitchFamily="34" charset="0"/>
                        </a:rPr>
                        <a:t> </a:t>
                      </a:r>
                    </a:p>
                  </a:txBody>
                  <a:tcPr marL="5441" marR="5441" marT="54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1230731"/>
                  </a:ext>
                </a:extLst>
              </a:tr>
            </a:tbl>
          </a:graphicData>
        </a:graphic>
      </p:graphicFrame>
    </p:spTree>
    <p:extLst>
      <p:ext uri="{BB962C8B-B14F-4D97-AF65-F5344CB8AC3E}">
        <p14:creationId xmlns:p14="http://schemas.microsoft.com/office/powerpoint/2010/main" val="1547615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81BC9-9831-0352-9A21-A24149305E2F}"/>
              </a:ext>
            </a:extLst>
          </p:cNvPr>
          <p:cNvSpPr>
            <a:spLocks noGrp="1"/>
          </p:cNvSpPr>
          <p:nvPr>
            <p:ph type="title"/>
          </p:nvPr>
        </p:nvSpPr>
        <p:spPr>
          <a:xfrm>
            <a:off x="838200" y="363346"/>
            <a:ext cx="10515600" cy="1005840"/>
          </a:xfrm>
        </p:spPr>
        <p:txBody>
          <a:bodyPr>
            <a:normAutofit/>
          </a:bodyPr>
          <a:lstStyle/>
          <a:p>
            <a:r>
              <a:rPr lang="en-US" dirty="0">
                <a:latin typeface="Calibri" panose="020F0502020204030204" pitchFamily="34" charset="0"/>
                <a:cs typeface="Calibri" panose="020F0502020204030204" pitchFamily="34" charset="0"/>
              </a:rPr>
              <a:t>Recommended Policies and Procedures</a:t>
            </a:r>
          </a:p>
        </p:txBody>
      </p:sp>
      <p:sp>
        <p:nvSpPr>
          <p:cNvPr id="3" name="Content Placeholder 2">
            <a:extLst>
              <a:ext uri="{FF2B5EF4-FFF2-40B4-BE49-F238E27FC236}">
                <a16:creationId xmlns:a16="http://schemas.microsoft.com/office/drawing/2014/main" id="{97117441-BC5A-6576-2CA8-A9F3BFC91EE6}"/>
              </a:ext>
            </a:extLst>
          </p:cNvPr>
          <p:cNvSpPr>
            <a:spLocks noGrp="1"/>
          </p:cNvSpPr>
          <p:nvPr>
            <p:ph idx="1"/>
          </p:nvPr>
        </p:nvSpPr>
        <p:spPr>
          <a:xfrm>
            <a:off x="1123950" y="1628776"/>
            <a:ext cx="5085121" cy="3962400"/>
          </a:xfrm>
        </p:spPr>
        <p:txBody>
          <a:bodyPr>
            <a:normAutofit/>
          </a:bodyPr>
          <a:lstStyle/>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Accounts Payable</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Accounts Receivable</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Audits and Audit Resolution</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Procurement</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Cash Management</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Human Resources – Hiring and Selection</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Staff Travel</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Monitoring</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Training Transcripts/Records</a:t>
            </a:r>
          </a:p>
          <a:p>
            <a:pPr marL="0" indent="0">
              <a:buNone/>
            </a:pPr>
            <a:endParaRPr lang="en-US" sz="22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200" dirty="0">
              <a:latin typeface="Calibri" panose="020F0502020204030204" pitchFamily="34" charset="0"/>
              <a:cs typeface="Calibri" panose="020F0502020204030204" pitchFamily="34" charset="0"/>
            </a:endParaRPr>
          </a:p>
          <a:p>
            <a:pPr marL="0" indent="0">
              <a:buNone/>
            </a:pPr>
            <a:endParaRPr lang="en-US" dirty="0"/>
          </a:p>
        </p:txBody>
      </p:sp>
      <p:sp>
        <p:nvSpPr>
          <p:cNvPr id="4" name="Content Placeholder 2">
            <a:extLst>
              <a:ext uri="{FF2B5EF4-FFF2-40B4-BE49-F238E27FC236}">
                <a16:creationId xmlns:a16="http://schemas.microsoft.com/office/drawing/2014/main" id="{82F6DB03-8A62-4037-66CF-3B6CC67ACCEA}"/>
              </a:ext>
            </a:extLst>
          </p:cNvPr>
          <p:cNvSpPr txBox="1">
            <a:spLocks/>
          </p:cNvSpPr>
          <p:nvPr/>
        </p:nvSpPr>
        <p:spPr>
          <a:xfrm>
            <a:off x="6268679" y="1628776"/>
            <a:ext cx="5085121" cy="3962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75000"/>
              </a:buClr>
              <a:buFont typeface="Arial" panose="020B0604020202020204" pitchFamily="34" charset="0"/>
              <a:buChar char="•"/>
              <a:defRPr sz="2800" b="0" i="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C75000"/>
              </a:buClr>
              <a:buFont typeface="Arial" panose="020B0604020202020204" pitchFamily="34" charset="0"/>
              <a:buChar char="•"/>
              <a:defRPr sz="2400" b="0" i="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C75000"/>
              </a:buClr>
              <a:buFont typeface="Arial" panose="020B0604020202020204" pitchFamily="34" charset="0"/>
              <a:buChar char="•"/>
              <a:defRPr sz="2000" b="0" i="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C75000"/>
              </a:buClr>
              <a:buFont typeface="Arial" panose="020B0604020202020204" pitchFamily="34" charset="0"/>
              <a:buChar char="•"/>
              <a:defRPr sz="1800" b="0" i="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C75000"/>
              </a:buClr>
              <a:buFont typeface="Arial" panose="020B0604020202020204" pitchFamily="34" charset="0"/>
              <a:buChar char="•"/>
              <a:defRPr sz="1800" b="0" i="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Property/Equipment Management</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Records Retention</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Match and Leverage Resources</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Financial Reporting</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Performance Reporting</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Conflict of Interest, including Board members </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Complaints/Grievances</a:t>
            </a:r>
          </a:p>
          <a:p>
            <a:pPr>
              <a:buFont typeface="Wingdings" panose="05000000000000000000" pitchFamily="2" charset="2"/>
              <a:buChar char="§"/>
            </a:pPr>
            <a:r>
              <a:rPr lang="en-US" sz="2200" dirty="0">
                <a:latin typeface="Calibri" panose="020F0502020204030204" pitchFamily="34" charset="0"/>
                <a:cs typeface="Calibri" panose="020F0502020204030204" pitchFamily="34" charset="0"/>
              </a:rPr>
              <a:t>Incident Reporting</a:t>
            </a:r>
          </a:p>
          <a:p>
            <a:pPr>
              <a:buFont typeface="Wingdings" panose="05000000000000000000" pitchFamily="2" charset="2"/>
              <a:buChar char="§"/>
            </a:pPr>
            <a:r>
              <a:rPr lang="en-US" sz="2200" b="1" dirty="0">
                <a:latin typeface="Calibri" panose="020F0502020204030204" pitchFamily="34" charset="0"/>
                <a:cs typeface="Calibri" panose="020F0502020204030204" pitchFamily="34" charset="0"/>
              </a:rPr>
              <a:t>What else?</a:t>
            </a:r>
          </a:p>
          <a:p>
            <a:pPr marL="0" indent="0">
              <a:buFont typeface="Arial" panose="020B0604020202020204" pitchFamily="34" charset="0"/>
              <a:buNone/>
            </a:pPr>
            <a:endParaRPr lang="en-US" sz="22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2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36557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575" y="658329"/>
            <a:ext cx="7358063" cy="469924"/>
          </a:xfrm>
        </p:spPr>
        <p:txBody>
          <a:bodyPr>
            <a:noAutofit/>
          </a:bodyPr>
          <a:lstStyle/>
          <a:p>
            <a:r>
              <a:rPr lang="en-US" dirty="0">
                <a:latin typeface="Calibri" panose="020F0502020204030204" pitchFamily="34" charset="0"/>
                <a:cs typeface="Calibri" panose="020F0502020204030204" pitchFamily="34" charset="0"/>
              </a:rPr>
              <a:t>What Went Wrong?</a:t>
            </a:r>
          </a:p>
        </p:txBody>
      </p:sp>
      <p:sp>
        <p:nvSpPr>
          <p:cNvPr id="3" name="Content Placeholder 2"/>
          <p:cNvSpPr>
            <a:spLocks noGrp="1"/>
          </p:cNvSpPr>
          <p:nvPr>
            <p:ph idx="1"/>
          </p:nvPr>
        </p:nvSpPr>
        <p:spPr>
          <a:xfrm>
            <a:off x="1280656" y="1578017"/>
            <a:ext cx="9834384" cy="4621654"/>
          </a:xfrm>
        </p:spPr>
        <p:txBody>
          <a:bodyPr>
            <a:normAutofit lnSpcReduction="10000"/>
          </a:bodyPr>
          <a:lstStyle/>
          <a:p>
            <a:r>
              <a:rPr lang="en-US" sz="2400" dirty="0">
                <a:latin typeface="Calibri" panose="020F0502020204030204" pitchFamily="34" charset="0"/>
                <a:cs typeface="Calibri" panose="020F0502020204030204" pitchFamily="34" charset="0"/>
              </a:rPr>
              <a:t>Cash Management – Expenditures not properly documented</a:t>
            </a:r>
          </a:p>
          <a:p>
            <a:r>
              <a:rPr lang="en-US" sz="2400" dirty="0">
                <a:latin typeface="Calibri" panose="020F0502020204030204" pitchFamily="34" charset="0"/>
                <a:cs typeface="Calibri" panose="020F0502020204030204" pitchFamily="34" charset="0"/>
              </a:rPr>
              <a:t>Sub-recipient Monitoring – Procedures not in place for financial or performance reporting</a:t>
            </a:r>
          </a:p>
          <a:p>
            <a:r>
              <a:rPr lang="en-US" sz="2400" dirty="0">
                <a:latin typeface="Calibri" panose="020F0502020204030204" pitchFamily="34" charset="0"/>
                <a:cs typeface="Calibri" panose="020F0502020204030204" pitchFamily="34" charset="0"/>
              </a:rPr>
              <a:t>Questioned Costs – expenses not for allowable project/program activities; Expenditures outside of the period of performance; Unallowable costs such as late fees, penalties and excess compensation charged to the program/agreement; Expenditures outside of the period of performance</a:t>
            </a:r>
          </a:p>
          <a:p>
            <a:r>
              <a:rPr lang="en-US" sz="2400" dirty="0">
                <a:latin typeface="Calibri" panose="020F0502020204030204" pitchFamily="34" charset="0"/>
                <a:cs typeface="Calibri" panose="020F0502020204030204" pitchFamily="34" charset="0"/>
              </a:rPr>
              <a:t>Reporting – Required reporting not filed on time or not traceable to grantee’s financial system; Procedures not in place for financial or performance reporting.</a:t>
            </a:r>
          </a:p>
          <a:p>
            <a:r>
              <a:rPr lang="en-US" sz="2400" dirty="0">
                <a:latin typeface="Calibri" panose="020F0502020204030204" pitchFamily="34" charset="0"/>
                <a:cs typeface="Calibri" panose="020F0502020204030204" pitchFamily="34" charset="0"/>
              </a:rPr>
              <a:t>Lack of internal controls – one single employee has control over entire process.</a:t>
            </a:r>
          </a:p>
          <a:p>
            <a:r>
              <a:rPr lang="en-US" sz="2400" dirty="0">
                <a:latin typeface="Calibri" panose="020F0502020204030204" pitchFamily="34" charset="0"/>
                <a:cs typeface="Calibri" panose="020F0502020204030204" pitchFamily="34" charset="0"/>
              </a:rPr>
              <a:t>Embezzlement </a:t>
            </a:r>
          </a:p>
          <a:p>
            <a:pPr marL="281275" lvl="1" indent="0">
              <a:buNone/>
            </a:pPr>
            <a:endParaRPr lang="en-US" dirty="0"/>
          </a:p>
          <a:p>
            <a:pPr marL="602732" lvl="1" indent="-321457">
              <a:buFont typeface="+mj-lt"/>
              <a:buAutoNum type="alphaUcPeriod"/>
            </a:pPr>
            <a:endParaRPr lang="en-US" dirty="0"/>
          </a:p>
          <a:p>
            <a:pPr marL="602732" lvl="1" indent="-321457">
              <a:buFont typeface="+mj-lt"/>
              <a:buAutoNum type="alphaUcPeriod"/>
            </a:pPr>
            <a:endParaRPr lang="en-US" dirty="0"/>
          </a:p>
        </p:txBody>
      </p:sp>
    </p:spTree>
    <p:extLst>
      <p:ext uri="{BB962C8B-B14F-4D97-AF65-F5344CB8AC3E}">
        <p14:creationId xmlns:p14="http://schemas.microsoft.com/office/powerpoint/2010/main" val="2182375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36890-BF39-B15C-7319-7E6C7667A5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0F3A7-D8C5-8F32-0521-BEBF40BF896B}"/>
              </a:ext>
            </a:extLst>
          </p:cNvPr>
          <p:cNvSpPr>
            <a:spLocks noGrp="1"/>
          </p:cNvSpPr>
          <p:nvPr>
            <p:ph type="title"/>
          </p:nvPr>
        </p:nvSpPr>
        <p:spPr>
          <a:xfrm>
            <a:off x="838200" y="681037"/>
            <a:ext cx="10961451" cy="469924"/>
          </a:xfrm>
        </p:spPr>
        <p:txBody>
          <a:bodyPr>
            <a:noAutofit/>
          </a:bodyPr>
          <a:lstStyle/>
          <a:p>
            <a:r>
              <a:rPr lang="en-US" dirty="0">
                <a:latin typeface="Calibri" panose="020F0502020204030204" pitchFamily="34" charset="0"/>
                <a:cs typeface="Calibri" panose="020F0502020204030204" pitchFamily="34" charset="0"/>
              </a:rPr>
              <a:t>Monitoring Results and Response</a:t>
            </a:r>
          </a:p>
        </p:txBody>
      </p:sp>
      <p:sp>
        <p:nvSpPr>
          <p:cNvPr id="3" name="Content Placeholder 2">
            <a:extLst>
              <a:ext uri="{FF2B5EF4-FFF2-40B4-BE49-F238E27FC236}">
                <a16:creationId xmlns:a16="http://schemas.microsoft.com/office/drawing/2014/main" id="{2CCF73D7-2393-6AF5-825C-3651CE2DF890}"/>
              </a:ext>
            </a:extLst>
          </p:cNvPr>
          <p:cNvSpPr>
            <a:spLocks noGrp="1"/>
          </p:cNvSpPr>
          <p:nvPr>
            <p:ph idx="1"/>
          </p:nvPr>
        </p:nvSpPr>
        <p:spPr>
          <a:xfrm>
            <a:off x="1061125" y="1464013"/>
            <a:ext cx="10515600" cy="4576763"/>
          </a:xfrm>
        </p:spPr>
        <p:txBody>
          <a:bodyPr>
            <a:normAutofit/>
          </a:bodyPr>
          <a:lstStyle/>
          <a:p>
            <a:r>
              <a:rPr lang="en-US" sz="2400" dirty="0">
                <a:latin typeface="Calibri" panose="020F0502020204030204" pitchFamily="34" charset="0"/>
                <a:cs typeface="Calibri" panose="020F0502020204030204" pitchFamily="34" charset="0"/>
              </a:rPr>
              <a:t>Monitor Results Letter – Summarizes in writing the scope of the review, the deficiencies, and requirements.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Subrecipient Response – Monitor to allow 30 days (or according to established policy), subrecipient to respond and potentially resolve any deficiencies identified during the monitoring visit. </a:t>
            </a:r>
          </a:p>
          <a:p>
            <a:pPr marL="0" indent="0">
              <a:buNone/>
            </a:pPr>
            <a:endParaRPr lang="en-US" dirty="0"/>
          </a:p>
        </p:txBody>
      </p:sp>
    </p:spTree>
    <p:extLst>
      <p:ext uri="{BB962C8B-B14F-4D97-AF65-F5344CB8AC3E}">
        <p14:creationId xmlns:p14="http://schemas.microsoft.com/office/powerpoint/2010/main" val="3487239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57546-B6D3-9924-5F46-20F8BBCF1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508A5-0380-0B9F-1494-883EBD86DF85}"/>
              </a:ext>
            </a:extLst>
          </p:cNvPr>
          <p:cNvSpPr>
            <a:spLocks noGrp="1"/>
          </p:cNvSpPr>
          <p:nvPr>
            <p:ph type="title"/>
          </p:nvPr>
        </p:nvSpPr>
        <p:spPr>
          <a:xfrm>
            <a:off x="869415" y="555447"/>
            <a:ext cx="7358063" cy="469924"/>
          </a:xfrm>
        </p:spPr>
        <p:txBody>
          <a:bodyPr>
            <a:noAutofit/>
          </a:bodyPr>
          <a:lstStyle/>
          <a:p>
            <a:r>
              <a:rPr lang="en-US" dirty="0">
                <a:latin typeface="Calibri" panose="020F0502020204030204" pitchFamily="34" charset="0"/>
                <a:cs typeface="Calibri" panose="020F0502020204030204" pitchFamily="34" charset="0"/>
              </a:rPr>
              <a:t>Corrective Action Plan</a:t>
            </a:r>
          </a:p>
        </p:txBody>
      </p:sp>
      <p:sp>
        <p:nvSpPr>
          <p:cNvPr id="3" name="Content Placeholder 2">
            <a:extLst>
              <a:ext uri="{FF2B5EF4-FFF2-40B4-BE49-F238E27FC236}">
                <a16:creationId xmlns:a16="http://schemas.microsoft.com/office/drawing/2014/main" id="{61EBC7AF-BB23-68EC-7516-86D39B81D992}"/>
              </a:ext>
            </a:extLst>
          </p:cNvPr>
          <p:cNvSpPr>
            <a:spLocks noGrp="1"/>
          </p:cNvSpPr>
          <p:nvPr>
            <p:ph idx="1"/>
          </p:nvPr>
        </p:nvSpPr>
        <p:spPr>
          <a:xfrm>
            <a:off x="1260336" y="1720257"/>
            <a:ext cx="9410623" cy="4112372"/>
          </a:xfrm>
        </p:spPr>
        <p:txBody>
          <a:bodyPr>
            <a:normAutofit/>
          </a:bodyPr>
          <a:lstStyle/>
          <a:p>
            <a:r>
              <a:rPr lang="en-US" sz="2400" dirty="0">
                <a:latin typeface="Calibri" panose="020F0502020204030204" pitchFamily="34" charset="0"/>
                <a:cs typeface="Calibri" panose="020F0502020204030204" pitchFamily="34" charset="0"/>
              </a:rPr>
              <a:t>To be prepared by the Subrecipient</a:t>
            </a:r>
          </a:p>
          <a:p>
            <a:r>
              <a:rPr lang="en-US" sz="2400" dirty="0">
                <a:latin typeface="Calibri" panose="020F0502020204030204" pitchFamily="34" charset="0"/>
                <a:cs typeface="Calibri" panose="020F0502020204030204" pitchFamily="34" charset="0"/>
              </a:rPr>
              <a:t>Name and contact person responsible for corrective action plan</a:t>
            </a:r>
          </a:p>
          <a:p>
            <a:r>
              <a:rPr lang="en-US" sz="2400" dirty="0">
                <a:latin typeface="Calibri" panose="020F0502020204030204" pitchFamily="34" charset="0"/>
                <a:cs typeface="Calibri" panose="020F0502020204030204" pitchFamily="34" charset="0"/>
              </a:rPr>
              <a:t>Corrective action plan (the plan of </a:t>
            </a:r>
            <a:r>
              <a:rPr lang="en-US" sz="2400" b="1" dirty="0">
                <a:latin typeface="Calibri" panose="020F0502020204030204" pitchFamily="34" charset="0"/>
                <a:cs typeface="Calibri" panose="020F0502020204030204" pitchFamily="34" charset="0"/>
              </a:rPr>
              <a:t>action</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The anticipated completion date</a:t>
            </a:r>
          </a:p>
          <a:p>
            <a:r>
              <a:rPr lang="en-US" sz="2400" dirty="0">
                <a:latin typeface="Calibri" panose="020F0502020204030204" pitchFamily="34" charset="0"/>
                <a:cs typeface="Calibri" panose="020F0502020204030204" pitchFamily="34" charset="0"/>
              </a:rPr>
              <a:t>Explanation if the auditee does not agree</a:t>
            </a:r>
          </a:p>
          <a:p>
            <a:pPr marL="281275" lvl="1" indent="0">
              <a:buNone/>
            </a:pPr>
            <a:endParaRPr lang="en-US" dirty="0"/>
          </a:p>
          <a:p>
            <a:pPr marL="602732" lvl="1" indent="-321457">
              <a:buFont typeface="+mj-lt"/>
              <a:buAutoNum type="alphaUcPeriod"/>
            </a:pPr>
            <a:endParaRPr lang="en-US" dirty="0"/>
          </a:p>
          <a:p>
            <a:pPr marL="602732" lvl="1" indent="-321457">
              <a:buFont typeface="+mj-lt"/>
              <a:buAutoNum type="alphaUcPeriod"/>
            </a:pPr>
            <a:endParaRPr lang="en-US" dirty="0"/>
          </a:p>
        </p:txBody>
      </p:sp>
    </p:spTree>
    <p:extLst>
      <p:ext uri="{BB962C8B-B14F-4D97-AF65-F5344CB8AC3E}">
        <p14:creationId xmlns:p14="http://schemas.microsoft.com/office/powerpoint/2010/main" val="1092392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69B96-730D-C511-13CB-6555D2E71A4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092AAE3-F7CE-2E01-9A71-2D297D5BD57C}"/>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#6</a:t>
            </a:r>
            <a:br>
              <a:rPr lang="en-US" sz="3200" dirty="0">
                <a:solidFill>
                  <a:schemeClr val="bg1"/>
                </a:solidFill>
                <a:latin typeface="+mj-lt"/>
              </a:rPr>
            </a:br>
            <a:r>
              <a:rPr lang="en-US"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Depending upon the pass-through entity's assessment of the risk posed by the subrecipient, implement monitoring tools</a:t>
            </a: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375993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714E-3A67-B4C6-3AFE-BB0F9B828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753FF-3380-0BF1-4814-B04457585383}"/>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Add’l Monitoring</a:t>
            </a:r>
          </a:p>
        </p:txBody>
      </p:sp>
      <p:sp>
        <p:nvSpPr>
          <p:cNvPr id="3" name="Content Placeholder 2">
            <a:extLst>
              <a:ext uri="{FF2B5EF4-FFF2-40B4-BE49-F238E27FC236}">
                <a16:creationId xmlns:a16="http://schemas.microsoft.com/office/drawing/2014/main" id="{4978EE9F-04C8-6994-14C6-213D23C28F5F}"/>
              </a:ext>
            </a:extLst>
          </p:cNvPr>
          <p:cNvSpPr>
            <a:spLocks noGrp="1"/>
          </p:cNvSpPr>
          <p:nvPr>
            <p:ph idx="1"/>
          </p:nvPr>
        </p:nvSpPr>
        <p:spPr>
          <a:xfrm>
            <a:off x="838200" y="1139119"/>
            <a:ext cx="10802420" cy="5075788"/>
          </a:xfrm>
        </p:spPr>
        <p:txBody>
          <a:bodyPr>
            <a:noAutofit/>
          </a:bodyPr>
          <a:lstStyle/>
          <a:p>
            <a:pPr marL="0" marR="0" indent="0">
              <a:lnSpc>
                <a:spcPct val="107000"/>
              </a:lnSpc>
              <a:spcBef>
                <a:spcPts val="0"/>
              </a:spcBef>
              <a:spcAft>
                <a:spcPts val="0"/>
              </a:spcAft>
              <a:buNone/>
            </a:pPr>
            <a:endParaRPr lang="en-US" sz="18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6"/>
            </a:pPr>
            <a:r>
              <a:rPr lang="en-US" sz="1800" b="1" kern="0" dirty="0">
                <a:effectLst/>
                <a:latin typeface="Calibri" panose="020F0502020204030204" pitchFamily="34" charset="0"/>
                <a:ea typeface="Times New Roman" panose="02020603050405020304" pitchFamily="18" charset="0"/>
                <a:cs typeface="Times New Roman" panose="02020603050405020304" pitchFamily="18" charset="0"/>
              </a:rPr>
              <a:t>Depending upon the pass-through entity's assessment of the risk posed by the subrecipient (as described in paragraph (c) of this section), the following monitoring tools may be useful for the pass-through entity to ensure proper accountability and compliance with program requirements and achievement of performance goals: </a:t>
            </a:r>
            <a:endParaRPr lang="en-US" sz="1800" kern="0" dirty="0">
              <a:latin typeface="Calibri" panose="020F0502020204030204" pitchFamily="34" charset="0"/>
              <a:cs typeface="Times New Roman" panose="02020603050405020304" pitchFamily="18" charset="0"/>
            </a:endParaRPr>
          </a:p>
          <a:p>
            <a:pPr marL="800100" lvl="2" indent="-342900">
              <a:lnSpc>
                <a:spcPct val="117000"/>
              </a:lnSpc>
              <a:spcBef>
                <a:spcPts val="0"/>
              </a:spcBef>
              <a:buFont typeface="+mj-lt"/>
              <a:buAutoNum type="arabicParenR"/>
            </a:pPr>
            <a:r>
              <a:rPr lang="en-US" sz="1800" kern="0" dirty="0">
                <a:latin typeface="Calibri" panose="020F0502020204030204" pitchFamily="34" charset="0"/>
                <a:cs typeface="Times New Roman" panose="02020603050405020304" pitchFamily="18" charset="0"/>
              </a:rPr>
              <a:t>Providing subrecipients with training and technical assistance on program-related matters;</a:t>
            </a:r>
          </a:p>
          <a:p>
            <a:pPr marL="800100" lvl="2" indent="-342900">
              <a:lnSpc>
                <a:spcPct val="117000"/>
              </a:lnSpc>
              <a:spcBef>
                <a:spcPts val="0"/>
              </a:spcBef>
              <a:buFont typeface="+mj-lt"/>
              <a:buAutoNum type="arabicParenR"/>
            </a:pPr>
            <a:r>
              <a:rPr lang="en-US" sz="1800" kern="0" dirty="0">
                <a:latin typeface="Calibri" panose="020F0502020204030204" pitchFamily="34" charset="0"/>
                <a:cs typeface="Times New Roman" panose="02020603050405020304" pitchFamily="18" charset="0"/>
              </a:rPr>
              <a:t>Performing site visits to review the subrecipient's program operations; and</a:t>
            </a:r>
          </a:p>
          <a:p>
            <a:pPr marL="800100" lvl="2" indent="-342900">
              <a:lnSpc>
                <a:spcPct val="117000"/>
              </a:lnSpc>
              <a:spcBef>
                <a:spcPts val="0"/>
              </a:spcBef>
              <a:buFont typeface="+mj-lt"/>
              <a:buAutoNum type="arabicParenR"/>
            </a:pPr>
            <a:r>
              <a:rPr lang="en-US" sz="1800" kern="0" dirty="0">
                <a:latin typeface="Calibri" panose="020F0502020204030204" pitchFamily="34" charset="0"/>
                <a:cs typeface="Times New Roman" panose="02020603050405020304" pitchFamily="18" charset="0"/>
              </a:rPr>
              <a:t>Arranging for agreed-upon-procedures engagements as described in § 200.425 (c).</a:t>
            </a:r>
          </a:p>
          <a:p>
            <a:pPr marL="1200150" lvl="3" indent="-285750">
              <a:lnSpc>
                <a:spcPct val="117000"/>
              </a:lnSpc>
              <a:spcBef>
                <a:spcPts val="0"/>
              </a:spcBef>
            </a:pPr>
            <a:r>
              <a:rPr lang="en-US" kern="0" dirty="0">
                <a:latin typeface="Calibri" panose="020F0502020204030204" pitchFamily="34" charset="0"/>
                <a:cs typeface="Times New Roman" panose="02020603050405020304" pitchFamily="18" charset="0"/>
              </a:rPr>
              <a:t>Pass-through entities may charge Federal awards for the cost of agreed-upon procedures engagements to monitor subrecipients exempt from having an audit conducted under the Single Audit Act. </a:t>
            </a:r>
          </a:p>
          <a:p>
            <a:pPr marL="1200150" lvl="3" indent="-285750">
              <a:lnSpc>
                <a:spcPct val="117000"/>
              </a:lnSpc>
              <a:spcBef>
                <a:spcPts val="0"/>
              </a:spcBef>
            </a:pPr>
            <a:r>
              <a:rPr lang="en-US" kern="0" dirty="0">
                <a:latin typeface="Calibri" panose="020F0502020204030204" pitchFamily="34" charset="0"/>
                <a:cs typeface="Times New Roman" panose="02020603050405020304" pitchFamily="18" charset="0"/>
              </a:rPr>
              <a:t>This cost is allowable only if the agreed-upon procedures engagements are:</a:t>
            </a:r>
          </a:p>
          <a:p>
            <a:pPr marL="1714500" lvl="4" indent="-342900">
              <a:lnSpc>
                <a:spcPct val="117000"/>
              </a:lnSpc>
              <a:spcBef>
                <a:spcPts val="0"/>
              </a:spcBef>
              <a:buFont typeface="Wingdings" panose="05000000000000000000" pitchFamily="2" charset="2"/>
              <a:buChar char="Ø"/>
            </a:pPr>
            <a:r>
              <a:rPr lang="en-US" kern="0" dirty="0">
                <a:latin typeface="Calibri" panose="020F0502020204030204" pitchFamily="34" charset="0"/>
                <a:cs typeface="Times New Roman" panose="02020603050405020304" pitchFamily="18" charset="0"/>
              </a:rPr>
              <a:t>Conducted in accordance with GAGAS or applicable international attestation standards, as appropriate;</a:t>
            </a:r>
          </a:p>
          <a:p>
            <a:pPr marL="1714500" lvl="4" indent="-342900">
              <a:lnSpc>
                <a:spcPct val="117000"/>
              </a:lnSpc>
              <a:spcBef>
                <a:spcPts val="0"/>
              </a:spcBef>
              <a:buFont typeface="Wingdings" panose="05000000000000000000" pitchFamily="2" charset="2"/>
              <a:buChar char="Ø"/>
            </a:pPr>
            <a:r>
              <a:rPr lang="en-US" kern="0" dirty="0">
                <a:latin typeface="Calibri" panose="020F0502020204030204" pitchFamily="34" charset="0"/>
                <a:cs typeface="Times New Roman" panose="02020603050405020304" pitchFamily="18" charset="0"/>
              </a:rPr>
              <a:t>Paid for and arranged by the pass-through entity; and</a:t>
            </a:r>
          </a:p>
          <a:p>
            <a:pPr marL="1714500" lvl="4" indent="-342900">
              <a:lnSpc>
                <a:spcPct val="117000"/>
              </a:lnSpc>
              <a:spcBef>
                <a:spcPts val="0"/>
              </a:spcBef>
              <a:buFont typeface="Wingdings" panose="05000000000000000000" pitchFamily="2" charset="2"/>
              <a:buChar char="Ø"/>
            </a:pPr>
            <a:r>
              <a:rPr lang="en-US" kern="0" dirty="0">
                <a:latin typeface="Calibri" panose="020F0502020204030204" pitchFamily="34" charset="0"/>
                <a:cs typeface="Times New Roman" panose="02020603050405020304" pitchFamily="18" charset="0"/>
              </a:rPr>
              <a:t>Limited in scope to one or more of the following types of compliance requirements: activities allowed or unallowed; allowable costs/cost principles; eligibility; and reporting.</a:t>
            </a:r>
          </a:p>
          <a:p>
            <a:pPr marL="800100" lvl="2" indent="-342900">
              <a:lnSpc>
                <a:spcPct val="117000"/>
              </a:lnSpc>
              <a:spcBef>
                <a:spcPts val="0"/>
              </a:spcBef>
              <a:buFont typeface="+mj-lt"/>
              <a:buAutoNum type="arabicParenR"/>
            </a:pPr>
            <a:endParaRPr lang="en-US" sz="1800" kern="0" dirty="0">
              <a:latin typeface="Calibri" panose="020F0502020204030204" pitchFamily="34" charset="0"/>
              <a:cs typeface="Times New Roman" panose="02020603050405020304" pitchFamily="18" charset="0"/>
            </a:endParaRPr>
          </a:p>
          <a:p>
            <a:pPr marL="457200" lvl="1" indent="0">
              <a:lnSpc>
                <a:spcPct val="107000"/>
              </a:lnSpc>
              <a:spcBef>
                <a:spcPts val="0"/>
              </a:spcBef>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640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02469-C1E0-1113-D60C-F158A8DA14A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962FCBB-24EA-6A22-7157-81A80EAD5662}"/>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#7</a:t>
            </a:r>
            <a:br>
              <a:rPr lang="en-US" sz="3200" dirty="0">
                <a:solidFill>
                  <a:schemeClr val="bg1"/>
                </a:solidFill>
                <a:latin typeface="+mj-lt"/>
              </a:rPr>
            </a:br>
            <a:r>
              <a:rPr lang="en-US" sz="28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Verify that a subrecipient is audited as required by subpart F of this part</a:t>
            </a: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164992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E1BA25-35A7-F51D-BA3E-90E0A8787857}"/>
              </a:ext>
            </a:extLst>
          </p:cNvPr>
          <p:cNvSpPr>
            <a:spLocks noGrp="1"/>
          </p:cNvSpPr>
          <p:nvPr>
            <p:ph type="title"/>
          </p:nvPr>
        </p:nvSpPr>
        <p:spPr>
          <a:xfrm>
            <a:off x="838200" y="388707"/>
            <a:ext cx="10515600" cy="1005840"/>
          </a:xfrm>
        </p:spPr>
        <p:txBody>
          <a:bodyPr/>
          <a:lstStyle/>
          <a:p>
            <a:r>
              <a:rPr lang="en-US" dirty="0">
                <a:latin typeface="Calibri" panose="020F0502020204030204" pitchFamily="34" charset="0"/>
                <a:cs typeface="Calibri" panose="020F0502020204030204" pitchFamily="34" charset="0"/>
              </a:rPr>
              <a:t>Region 1 - Fiscal Management Virtual Academy</a:t>
            </a:r>
          </a:p>
        </p:txBody>
      </p:sp>
      <p:sp>
        <p:nvSpPr>
          <p:cNvPr id="9" name="Content Placeholder 8">
            <a:extLst>
              <a:ext uri="{FF2B5EF4-FFF2-40B4-BE49-F238E27FC236}">
                <a16:creationId xmlns:a16="http://schemas.microsoft.com/office/drawing/2014/main" id="{77AE628A-C5D9-D904-47D5-9CA66D19BE70}"/>
              </a:ext>
            </a:extLst>
          </p:cNvPr>
          <p:cNvSpPr>
            <a:spLocks noGrp="1"/>
          </p:cNvSpPr>
          <p:nvPr>
            <p:ph idx="1"/>
          </p:nvPr>
        </p:nvSpPr>
        <p:spPr>
          <a:xfrm>
            <a:off x="1127449" y="1497564"/>
            <a:ext cx="10515600" cy="4576763"/>
          </a:xfrm>
        </p:spPr>
        <p:txBody>
          <a:bodyPr>
            <a:normAutofit/>
          </a:bodyPr>
          <a:lstStyle/>
          <a:p>
            <a:r>
              <a:rPr lang="en-US" sz="3200" dirty="0">
                <a:latin typeface="Calibri" panose="020F0502020204030204" pitchFamily="34" charset="0"/>
                <a:cs typeface="Calibri" panose="020F0502020204030204" pitchFamily="34" charset="0"/>
              </a:rPr>
              <a:t>Session 1: Contract Management</a:t>
            </a:r>
          </a:p>
          <a:p>
            <a:r>
              <a:rPr lang="en-US" sz="3200" b="1" dirty="0">
                <a:solidFill>
                  <a:srgbClr val="31B1ED"/>
                </a:solidFill>
                <a:latin typeface="Calibri" panose="020F0502020204030204" pitchFamily="34" charset="0"/>
                <a:cs typeface="Calibri" panose="020F0502020204030204" pitchFamily="34" charset="0"/>
              </a:rPr>
              <a:t>Session 2: Subrecipient Management and Monitoring </a:t>
            </a:r>
          </a:p>
          <a:p>
            <a:r>
              <a:rPr lang="en-US" sz="3200" dirty="0">
                <a:latin typeface="Calibri" panose="020F0502020204030204" pitchFamily="34" charset="0"/>
                <a:cs typeface="Calibri" panose="020F0502020204030204" pitchFamily="34" charset="0"/>
              </a:rPr>
              <a:t>Session 3: Attendee Q&amp;A</a:t>
            </a:r>
          </a:p>
          <a:p>
            <a:pPr marL="0" indent="0">
              <a:buNone/>
            </a:pPr>
            <a:endParaRPr lang="en-US" dirty="0"/>
          </a:p>
        </p:txBody>
      </p:sp>
    </p:spTree>
    <p:extLst>
      <p:ext uri="{BB962C8B-B14F-4D97-AF65-F5344CB8AC3E}">
        <p14:creationId xmlns:p14="http://schemas.microsoft.com/office/powerpoint/2010/main" val="3633492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AF91-5182-B1D4-EEFE-C579B739C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EEFE1-4A61-89BA-0595-5BD53374A66D}"/>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Audits</a:t>
            </a:r>
          </a:p>
        </p:txBody>
      </p:sp>
      <p:sp>
        <p:nvSpPr>
          <p:cNvPr id="3" name="Content Placeholder 2">
            <a:extLst>
              <a:ext uri="{FF2B5EF4-FFF2-40B4-BE49-F238E27FC236}">
                <a16:creationId xmlns:a16="http://schemas.microsoft.com/office/drawing/2014/main" id="{6EB990A6-8474-B860-319D-4A0F2C4CACCB}"/>
              </a:ext>
            </a:extLst>
          </p:cNvPr>
          <p:cNvSpPr>
            <a:spLocks noGrp="1"/>
          </p:cNvSpPr>
          <p:nvPr>
            <p:ph idx="1"/>
          </p:nvPr>
        </p:nvSpPr>
        <p:spPr>
          <a:xfrm>
            <a:off x="1032714" y="1234441"/>
            <a:ext cx="10515600" cy="5075788"/>
          </a:xfrm>
        </p:spPr>
        <p:txBody>
          <a:bodyPr>
            <a:normAutofit/>
          </a:bodyPr>
          <a:lstStyle/>
          <a:p>
            <a:pPr marL="0" marR="0" indent="0">
              <a:lnSpc>
                <a:spcPct val="107000"/>
              </a:lnSpc>
              <a:spcBef>
                <a:spcPts val="0"/>
              </a:spcBef>
              <a:spcAft>
                <a:spcPts val="0"/>
              </a:spcAft>
              <a:buNone/>
            </a:pPr>
            <a:endParaRPr lang="en-US" sz="18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7"/>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Verify that a subrecipient is audited as required by 2 CFR Part 200 Subpart F (Audit Requirements). </a:t>
            </a:r>
          </a:p>
          <a:p>
            <a:pPr marL="0" marR="0" indent="0">
              <a:lnSpc>
                <a:spcPct val="107000"/>
              </a:lnSpc>
              <a:spcBef>
                <a:spcPts val="0"/>
              </a:spcBef>
              <a:spcAft>
                <a:spcPts val="0"/>
              </a:spcAft>
              <a:buNone/>
            </a:pPr>
            <a:endParaRPr lang="en-US" sz="2000" kern="0" dirty="0">
              <a:latin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Who Must be Audited? </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Non-Federal entities that meet or exceed $1,000,000 the annual federal expenditure  threshold.</a:t>
            </a:r>
          </a:p>
          <a:p>
            <a:pPr lvl="1">
              <a:lnSpc>
                <a:spcPct val="107000"/>
              </a:lnSpc>
              <a:spcBef>
                <a:spcPts val="0"/>
              </a:spcBef>
              <a:buFont typeface="Wingdings" panose="05000000000000000000" pitchFamily="2" charset="2"/>
              <a:buChar char="§"/>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How Often? </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Annually unless exemptions apply.</a:t>
            </a:r>
          </a:p>
          <a:p>
            <a:pPr lvl="1">
              <a:lnSpc>
                <a:spcPct val="107000"/>
              </a:lnSpc>
              <a:spcBef>
                <a:spcPts val="0"/>
              </a:spcBef>
              <a:buFont typeface="Wingdings" panose="05000000000000000000" pitchFamily="2" charset="2"/>
              <a:buChar char="§"/>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By When? </a:t>
            </a:r>
            <a:r>
              <a:rPr lang="en-US" sz="2000" kern="0" dirty="0">
                <a:latin typeface="Calibri" panose="020F0502020204030204" pitchFamily="34" charset="0"/>
                <a:ea typeface="Times New Roman" panose="02020603050405020304" pitchFamily="18" charset="0"/>
                <a:cs typeface="Times New Roman" panose="02020603050405020304" pitchFamily="18" charset="0"/>
              </a:rPr>
              <a:t>W</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ithin 30 calendar days after the auditee receives the auditor's report(s) or nine months after the end of the audit period (whichever is earlier).</a:t>
            </a:r>
          </a:p>
          <a:p>
            <a:pPr lvl="1">
              <a:lnSpc>
                <a:spcPct val="107000"/>
              </a:lnSpc>
              <a:spcBef>
                <a:spcPts val="0"/>
              </a:spcBef>
              <a:buFont typeface="Wingdings" panose="05000000000000000000" pitchFamily="2" charset="2"/>
              <a:buChar char="§"/>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The Federal Audit Clearinghouse (FAC) </a:t>
            </a: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is the place to submit and review federal grant audits. </a:t>
            </a:r>
          </a:p>
          <a:p>
            <a:pPr lvl="1">
              <a:lnSpc>
                <a:spcPct val="107000"/>
              </a:lnSpc>
              <a:spcBef>
                <a:spcPts val="0"/>
              </a:spcBef>
              <a:buFont typeface="Wingdings" panose="05000000000000000000" pitchFamily="2" charset="2"/>
              <a:buChar char="§"/>
            </a:pPr>
            <a:r>
              <a:rPr lang="en-US" sz="2000" kern="0" dirty="0">
                <a:latin typeface="Calibri" panose="020F0502020204030204" pitchFamily="34" charset="0"/>
                <a:ea typeface="Times New Roman" panose="02020603050405020304" pitchFamily="18" charset="0"/>
                <a:cs typeface="Times New Roman" panose="02020603050405020304" pitchFamily="18" charset="0"/>
              </a:rPr>
              <a:t>Auditor that performs the audit is selected by the subrecipient in accordance with 2 CFR 200.509. </a:t>
            </a: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descr="Federal Audit Clearinghouse logo">
            <a:extLst>
              <a:ext uri="{FF2B5EF4-FFF2-40B4-BE49-F238E27FC236}">
                <a16:creationId xmlns:a16="http://schemas.microsoft.com/office/drawing/2014/main" id="{4DF6945C-8FD0-5DD1-CECC-EE12C53F6695}"/>
              </a:ext>
            </a:extLst>
          </p:cNvPr>
          <p:cNvPicPr>
            <a:picLocks noChangeAspect="1"/>
          </p:cNvPicPr>
          <p:nvPr/>
        </p:nvPicPr>
        <p:blipFill>
          <a:blip r:embed="rId2"/>
          <a:stretch>
            <a:fillRect/>
          </a:stretch>
        </p:blipFill>
        <p:spPr>
          <a:xfrm>
            <a:off x="4738687" y="5679674"/>
            <a:ext cx="2714625" cy="752475"/>
          </a:xfrm>
          <a:prstGeom prst="rect">
            <a:avLst/>
          </a:prstGeom>
        </p:spPr>
      </p:pic>
    </p:spTree>
    <p:extLst>
      <p:ext uri="{BB962C8B-B14F-4D97-AF65-F5344CB8AC3E}">
        <p14:creationId xmlns:p14="http://schemas.microsoft.com/office/powerpoint/2010/main" val="2901456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575" y="555447"/>
            <a:ext cx="7358063" cy="469924"/>
          </a:xfrm>
        </p:spPr>
        <p:txBody>
          <a:bodyPr>
            <a:noAutofit/>
          </a:bodyPr>
          <a:lstStyle/>
          <a:p>
            <a:r>
              <a:rPr lang="en-US" dirty="0">
                <a:latin typeface="Calibri" panose="020F0502020204030204" pitchFamily="34" charset="0"/>
                <a:cs typeface="Calibri" panose="020F0502020204030204" pitchFamily="34" charset="0"/>
              </a:rPr>
              <a:t>Audit Findings</a:t>
            </a:r>
          </a:p>
        </p:txBody>
      </p:sp>
      <p:sp>
        <p:nvSpPr>
          <p:cNvPr id="3" name="Content Placeholder 2"/>
          <p:cNvSpPr>
            <a:spLocks noGrp="1"/>
          </p:cNvSpPr>
          <p:nvPr>
            <p:ph idx="1"/>
          </p:nvPr>
        </p:nvSpPr>
        <p:spPr>
          <a:xfrm>
            <a:off x="1260336" y="1720257"/>
            <a:ext cx="9410623" cy="4112372"/>
          </a:xfrm>
        </p:spPr>
        <p:txBody>
          <a:bodyPr>
            <a:normAutofit/>
          </a:bodyPr>
          <a:lstStyle/>
          <a:p>
            <a:r>
              <a:rPr lang="en-US" sz="2400" dirty="0">
                <a:latin typeface="Calibri" panose="020F0502020204030204" pitchFamily="34" charset="0"/>
                <a:cs typeface="Calibri" panose="020F0502020204030204" pitchFamily="34" charset="0"/>
              </a:rPr>
              <a:t>Significant deficiencies and material weaknesses in internal controls </a:t>
            </a:r>
          </a:p>
          <a:p>
            <a:r>
              <a:rPr lang="en-US" sz="2400" dirty="0">
                <a:latin typeface="Calibri" panose="020F0502020204030204" pitchFamily="34" charset="0"/>
                <a:cs typeface="Calibri" panose="020F0502020204030204" pitchFamily="34" charset="0"/>
              </a:rPr>
              <a:t>Material noncompliance</a:t>
            </a:r>
          </a:p>
          <a:p>
            <a:r>
              <a:rPr lang="en-US" sz="2400" dirty="0">
                <a:latin typeface="Calibri" panose="020F0502020204030204" pitchFamily="34" charset="0"/>
                <a:cs typeface="Calibri" panose="020F0502020204030204" pitchFamily="34" charset="0"/>
              </a:rPr>
              <a:t>Known questioned costs over $25K</a:t>
            </a:r>
          </a:p>
          <a:p>
            <a:pPr marL="281275" lvl="1" indent="0">
              <a:buNone/>
            </a:pPr>
            <a:endParaRPr lang="en-US" dirty="0"/>
          </a:p>
          <a:p>
            <a:pPr marL="602732" lvl="1" indent="-321457">
              <a:buFont typeface="+mj-lt"/>
              <a:buAutoNum type="alphaUcPeriod"/>
            </a:pPr>
            <a:endParaRPr lang="en-US" dirty="0"/>
          </a:p>
          <a:p>
            <a:pPr marL="602732" lvl="1" indent="-321457">
              <a:buFont typeface="+mj-lt"/>
              <a:buAutoNum type="alphaUcPeriod"/>
            </a:pPr>
            <a:endParaRPr lang="en-US" dirty="0"/>
          </a:p>
        </p:txBody>
      </p:sp>
    </p:spTree>
    <p:extLst>
      <p:ext uri="{BB962C8B-B14F-4D97-AF65-F5344CB8AC3E}">
        <p14:creationId xmlns:p14="http://schemas.microsoft.com/office/powerpoint/2010/main" val="463553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55" y="638009"/>
            <a:ext cx="7358063" cy="469924"/>
          </a:xfrm>
        </p:spPr>
        <p:txBody>
          <a:bodyPr>
            <a:noAutofit/>
          </a:bodyPr>
          <a:lstStyle/>
          <a:p>
            <a:r>
              <a:rPr lang="en-US" dirty="0">
                <a:latin typeface="Calibri" panose="020F0502020204030204" pitchFamily="34" charset="0"/>
                <a:cs typeface="Calibri" panose="020F0502020204030204" pitchFamily="34" charset="0"/>
              </a:rPr>
              <a:t>Management Decision</a:t>
            </a:r>
          </a:p>
        </p:txBody>
      </p:sp>
      <p:sp>
        <p:nvSpPr>
          <p:cNvPr id="3" name="Content Placeholder 2"/>
          <p:cNvSpPr>
            <a:spLocks noGrp="1"/>
          </p:cNvSpPr>
          <p:nvPr>
            <p:ph idx="1"/>
          </p:nvPr>
        </p:nvSpPr>
        <p:spPr>
          <a:xfrm>
            <a:off x="1138416" y="1456096"/>
            <a:ext cx="10173431" cy="4904063"/>
          </a:xfrm>
        </p:spPr>
        <p:txBody>
          <a:bodyPr>
            <a:noAutofit/>
          </a:bodyPr>
          <a:lstStyle/>
          <a:p>
            <a:r>
              <a:rPr lang="en-US" sz="2000" b="1" dirty="0">
                <a:latin typeface="Calibri" panose="020F0502020204030204" pitchFamily="34" charset="0"/>
                <a:cs typeface="Calibri" panose="020F0502020204030204" pitchFamily="34" charset="0"/>
              </a:rPr>
              <a:t>In general, management decision must clearly state whether or not the audit finding is sustained, the reasons for the decision, and the expected auditee action to repay disallowed costs, make financial adjustments, or take other action. The management decision should describe any appeal process available to the auditee. </a:t>
            </a:r>
            <a:endParaRPr lang="en-US" sz="2000" b="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Federal agency </a:t>
            </a:r>
            <a:r>
              <a:rPr lang="en-US" sz="2000" b="0" i="1" dirty="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the cognizant agency for audit must be responsible for coordinating a management decision for audit findings that affect the programs of more than one Federal agency. Federal awarding agency is responsible for issuing a management decision for findings that relate to Federal awards it makes to non-Federal entities.</a:t>
            </a:r>
          </a:p>
          <a:p>
            <a:r>
              <a:rPr lang="en-US" sz="2000" b="1" dirty="0">
                <a:latin typeface="Calibri" panose="020F0502020204030204" pitchFamily="34" charset="0"/>
                <a:cs typeface="Calibri" panose="020F0502020204030204" pitchFamily="34" charset="0"/>
              </a:rPr>
              <a:t>Pass-Through entity </a:t>
            </a:r>
            <a:r>
              <a:rPr lang="en-US" sz="2000" b="0" dirty="0">
                <a:latin typeface="Calibri" panose="020F0502020204030204" pitchFamily="34" charset="0"/>
                <a:cs typeface="Calibri" panose="020F0502020204030204" pitchFamily="34" charset="0"/>
              </a:rPr>
              <a:t>must be responsible for issuing a management decision for audit findings that relate to Federal awards it makes to sub-recipients.</a:t>
            </a:r>
          </a:p>
          <a:p>
            <a:r>
              <a:rPr lang="en-US" sz="2000" b="1" dirty="0">
                <a:latin typeface="Calibri" panose="020F0502020204030204" pitchFamily="34" charset="0"/>
                <a:cs typeface="Calibri" panose="020F0502020204030204" pitchFamily="34" charset="0"/>
              </a:rPr>
              <a:t>Time requirements </a:t>
            </a:r>
            <a:r>
              <a:rPr lang="en-US" sz="2000" b="1" i="1"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The Federal awarding agency or pass-through entity responsible for issuing a management decision must do so within six months of acceptance of the audit report by the FAC. The auditee must initiate and proceed with corrective action as rapidly as possible and corrective action should begin no later than upon receipt of the audit report.</a:t>
            </a:r>
          </a:p>
          <a:p>
            <a:pPr marL="281275" lvl="1" indent="0">
              <a:buNone/>
            </a:pPr>
            <a:endParaRPr lang="en-US" sz="1800" dirty="0"/>
          </a:p>
          <a:p>
            <a:pPr marL="602732" lvl="1" indent="-321457">
              <a:buFont typeface="+mj-lt"/>
              <a:buAutoNum type="alphaUcPeriod"/>
            </a:pPr>
            <a:endParaRPr lang="en-US" sz="1800" dirty="0"/>
          </a:p>
          <a:p>
            <a:pPr marL="602732" lvl="1" indent="-321457">
              <a:buFont typeface="+mj-lt"/>
              <a:buAutoNum type="alphaUcPeriod"/>
            </a:pPr>
            <a:endParaRPr lang="en-US" sz="1800" dirty="0"/>
          </a:p>
        </p:txBody>
      </p:sp>
    </p:spTree>
    <p:extLst>
      <p:ext uri="{BB962C8B-B14F-4D97-AF65-F5344CB8AC3E}">
        <p14:creationId xmlns:p14="http://schemas.microsoft.com/office/powerpoint/2010/main" val="3750364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895" y="668489"/>
            <a:ext cx="7358063" cy="469924"/>
          </a:xfrm>
        </p:spPr>
        <p:txBody>
          <a:bodyPr>
            <a:noAutofit/>
          </a:bodyPr>
          <a:lstStyle/>
          <a:p>
            <a:r>
              <a:rPr lang="en-US" dirty="0">
                <a:latin typeface="Calibri" panose="020F0502020204030204" pitchFamily="34" charset="0"/>
                <a:cs typeface="Calibri" panose="020F0502020204030204" pitchFamily="34" charset="0"/>
              </a:rPr>
              <a:t>Audit Resolution</a:t>
            </a:r>
          </a:p>
        </p:txBody>
      </p:sp>
      <p:sp>
        <p:nvSpPr>
          <p:cNvPr id="3" name="Content Placeholder 2"/>
          <p:cNvSpPr>
            <a:spLocks noGrp="1"/>
          </p:cNvSpPr>
          <p:nvPr>
            <p:ph idx="1"/>
          </p:nvPr>
        </p:nvSpPr>
        <p:spPr>
          <a:xfrm>
            <a:off x="1260336" y="1720257"/>
            <a:ext cx="9410623" cy="4112372"/>
          </a:xfrm>
        </p:spPr>
        <p:txBody>
          <a:bodyPr>
            <a:normAutofit fontScale="55000" lnSpcReduction="20000"/>
          </a:bodyPr>
          <a:lstStyle/>
          <a:p>
            <a:pPr marL="487672" lvl="2" indent="-487672">
              <a:buClr>
                <a:srgbClr val="3194D1"/>
              </a:buClr>
            </a:pPr>
            <a:r>
              <a:rPr lang="en-US" sz="4551" dirty="0">
                <a:solidFill>
                  <a:srgbClr val="0B4E77"/>
                </a:solidFill>
                <a:latin typeface="Calibri" panose="020F0502020204030204" pitchFamily="34" charset="0"/>
                <a:cs typeface="Calibri" panose="020F0502020204030204" pitchFamily="34" charset="0"/>
              </a:rPr>
              <a:t>Federal Agency/Pass-Through Entity should have an audit resolution process that includes:</a:t>
            </a:r>
          </a:p>
          <a:p>
            <a:pPr marL="0" lvl="2" indent="0">
              <a:buClr>
                <a:srgbClr val="3194D1"/>
              </a:buClr>
              <a:buNone/>
            </a:pPr>
            <a:r>
              <a:rPr lang="en-US" sz="4551" dirty="0">
                <a:solidFill>
                  <a:srgbClr val="0B4E77"/>
                </a:solidFill>
                <a:latin typeface="Calibri" panose="020F0502020204030204" pitchFamily="34" charset="0"/>
                <a:cs typeface="Calibri" panose="020F0502020204030204" pitchFamily="34" charset="0"/>
              </a:rPr>
              <a:t>	</a:t>
            </a:r>
          </a:p>
          <a:p>
            <a:pPr marL="1300460" lvl="3" indent="-650230">
              <a:buClr>
                <a:srgbClr val="3194D1"/>
              </a:buClr>
              <a:buFont typeface="Wingdings" panose="05000000000000000000" pitchFamily="2" charset="2"/>
              <a:buChar char="ü"/>
            </a:pPr>
            <a:r>
              <a:rPr lang="en-US" sz="3982" dirty="0">
                <a:solidFill>
                  <a:srgbClr val="0B4E77"/>
                </a:solidFill>
                <a:latin typeface="Calibri" panose="020F0502020204030204" pitchFamily="34" charset="0"/>
                <a:cs typeface="Calibri" panose="020F0502020204030204" pitchFamily="34" charset="0"/>
              </a:rPr>
              <a:t>Review of audit findings and recommendations were questioned cost is $25,000 or greater.</a:t>
            </a:r>
          </a:p>
          <a:p>
            <a:pPr marL="650230" lvl="3" indent="0">
              <a:buClr>
                <a:srgbClr val="3194D1"/>
              </a:buClr>
              <a:buNone/>
            </a:pPr>
            <a:endParaRPr lang="en-US" sz="3982" dirty="0">
              <a:solidFill>
                <a:srgbClr val="0B4E77"/>
              </a:solidFill>
              <a:latin typeface="Calibri" panose="020F0502020204030204" pitchFamily="34" charset="0"/>
              <a:cs typeface="Calibri" panose="020F0502020204030204" pitchFamily="34" charset="0"/>
            </a:endParaRPr>
          </a:p>
          <a:p>
            <a:pPr marL="1300460" lvl="3" indent="-650230">
              <a:buClr>
                <a:srgbClr val="3194D1"/>
              </a:buClr>
              <a:buFont typeface="Wingdings" panose="05000000000000000000" pitchFamily="2" charset="2"/>
              <a:buChar char="ü"/>
            </a:pPr>
            <a:r>
              <a:rPr lang="en-US" sz="3982" dirty="0">
                <a:solidFill>
                  <a:srgbClr val="0B4E77"/>
                </a:solidFill>
                <a:latin typeface="Calibri" panose="020F0502020204030204" pitchFamily="34" charset="0"/>
                <a:cs typeface="Calibri" panose="020F0502020204030204" pitchFamily="34" charset="0"/>
              </a:rPr>
              <a:t>Makes proposal for audit resolution</a:t>
            </a:r>
          </a:p>
          <a:p>
            <a:pPr marL="650230" lvl="3" indent="0">
              <a:buClr>
                <a:srgbClr val="3194D1"/>
              </a:buClr>
              <a:buNone/>
            </a:pPr>
            <a:endParaRPr lang="en-US" sz="3982" dirty="0">
              <a:solidFill>
                <a:srgbClr val="0B4E77"/>
              </a:solidFill>
              <a:latin typeface="Calibri" panose="020F0502020204030204" pitchFamily="34" charset="0"/>
              <a:cs typeface="Calibri" panose="020F0502020204030204" pitchFamily="34" charset="0"/>
            </a:endParaRPr>
          </a:p>
          <a:p>
            <a:pPr marL="1300460" lvl="3" indent="-650230">
              <a:buClr>
                <a:srgbClr val="3194D1"/>
              </a:buClr>
              <a:buFont typeface="Wingdings" panose="05000000000000000000" pitchFamily="2" charset="2"/>
              <a:buChar char="ü"/>
            </a:pPr>
            <a:r>
              <a:rPr lang="en-US" sz="3982" dirty="0">
                <a:solidFill>
                  <a:srgbClr val="0B4E77"/>
                </a:solidFill>
                <a:latin typeface="Calibri" panose="020F0502020204030204" pitchFamily="34" charset="0"/>
                <a:cs typeface="Calibri" panose="020F0502020204030204" pitchFamily="34" charset="0"/>
              </a:rPr>
              <a:t>Establishes an Audit Determination Letter and establishes a debt.</a:t>
            </a:r>
          </a:p>
          <a:p>
            <a:pPr marL="650230" lvl="3" indent="0">
              <a:buClr>
                <a:srgbClr val="3194D1"/>
              </a:buClr>
              <a:buNone/>
            </a:pPr>
            <a:endParaRPr lang="en-US" sz="3982" dirty="0">
              <a:solidFill>
                <a:srgbClr val="0B4E77"/>
              </a:solidFill>
              <a:latin typeface="Calibri" panose="020F0502020204030204" pitchFamily="34" charset="0"/>
              <a:cs typeface="Calibri" panose="020F0502020204030204" pitchFamily="34" charset="0"/>
            </a:endParaRPr>
          </a:p>
          <a:p>
            <a:pPr marL="1300460" lvl="3" indent="-650230">
              <a:buClr>
                <a:srgbClr val="3194D1"/>
              </a:buClr>
              <a:buFont typeface="Wingdings" panose="05000000000000000000" pitchFamily="2" charset="2"/>
              <a:buChar char="ü"/>
            </a:pPr>
            <a:r>
              <a:rPr lang="en-US" sz="3982" dirty="0">
                <a:solidFill>
                  <a:srgbClr val="0B4E77"/>
                </a:solidFill>
                <a:latin typeface="Calibri" panose="020F0502020204030204" pitchFamily="34" charset="0"/>
                <a:cs typeface="Calibri" panose="020F0502020204030204" pitchFamily="34" charset="0"/>
              </a:rPr>
              <a:t>Affords recipient the opportunity to appeal the audit determination.</a:t>
            </a:r>
          </a:p>
          <a:p>
            <a:pPr marL="650230" lvl="3" indent="0">
              <a:buClr>
                <a:srgbClr val="3194D1"/>
              </a:buClr>
              <a:buNone/>
            </a:pPr>
            <a:endParaRPr lang="en-US" sz="3982" dirty="0">
              <a:solidFill>
                <a:srgbClr val="0B4E77"/>
              </a:solidFill>
              <a:latin typeface="Calibri" panose="020F0502020204030204" pitchFamily="34" charset="0"/>
              <a:cs typeface="Calibri" panose="020F0502020204030204" pitchFamily="34" charset="0"/>
            </a:endParaRPr>
          </a:p>
          <a:p>
            <a:pPr marL="1300460" lvl="3" indent="-650230">
              <a:buClr>
                <a:srgbClr val="3194D1"/>
              </a:buClr>
              <a:buFont typeface="Wingdings" panose="05000000000000000000" pitchFamily="2" charset="2"/>
              <a:buChar char="ü"/>
            </a:pPr>
            <a:r>
              <a:rPr lang="en-US" sz="3982" dirty="0">
                <a:solidFill>
                  <a:srgbClr val="0B4E77"/>
                </a:solidFill>
                <a:latin typeface="Calibri" panose="020F0502020204030204" pitchFamily="34" charset="0"/>
                <a:cs typeface="Calibri" panose="020F0502020204030204" pitchFamily="34" charset="0"/>
              </a:rPr>
              <a:t>Renders a final decision on appeal. </a:t>
            </a:r>
          </a:p>
          <a:p>
            <a:pPr marL="281275" lvl="1" indent="0">
              <a:buNone/>
            </a:pPr>
            <a:endParaRPr lang="en-US" dirty="0"/>
          </a:p>
          <a:p>
            <a:pPr marL="602732" lvl="1" indent="-321457">
              <a:buFont typeface="+mj-lt"/>
              <a:buAutoNum type="alphaUcPeriod"/>
            </a:pPr>
            <a:endParaRPr lang="en-US" dirty="0"/>
          </a:p>
          <a:p>
            <a:pPr marL="602732" lvl="1" indent="-321457">
              <a:buFont typeface="+mj-lt"/>
              <a:buAutoNum type="alphaUcPeriod"/>
            </a:pPr>
            <a:endParaRPr lang="en-US" dirty="0"/>
          </a:p>
        </p:txBody>
      </p:sp>
    </p:spTree>
    <p:extLst>
      <p:ext uri="{BB962C8B-B14F-4D97-AF65-F5344CB8AC3E}">
        <p14:creationId xmlns:p14="http://schemas.microsoft.com/office/powerpoint/2010/main" val="1717538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575" y="555447"/>
            <a:ext cx="10830997" cy="469924"/>
          </a:xfrm>
        </p:spPr>
        <p:txBody>
          <a:bodyPr>
            <a:noAutofit/>
          </a:bodyPr>
          <a:lstStyle/>
          <a:p>
            <a:r>
              <a:rPr lang="en-US" sz="3200" dirty="0">
                <a:latin typeface="Calibri" panose="020F0502020204030204" pitchFamily="34" charset="0"/>
                <a:cs typeface="Calibri" panose="020F0502020204030204" pitchFamily="34" charset="0"/>
              </a:rPr>
              <a:t>Department of Labor Cooperative Audit Resolution Process</a:t>
            </a:r>
          </a:p>
        </p:txBody>
      </p:sp>
      <p:sp>
        <p:nvSpPr>
          <p:cNvPr id="3" name="Content Placeholder 2"/>
          <p:cNvSpPr>
            <a:spLocks noGrp="1"/>
          </p:cNvSpPr>
          <p:nvPr>
            <p:ph idx="1"/>
          </p:nvPr>
        </p:nvSpPr>
        <p:spPr>
          <a:xfrm>
            <a:off x="955497" y="1391483"/>
            <a:ext cx="11003622" cy="4731343"/>
          </a:xfrm>
        </p:spPr>
        <p:txBody>
          <a:bodyPr>
            <a:noAutofit/>
          </a:bodyPr>
          <a:lstStyle/>
          <a:p>
            <a:pPr marL="487672" lvl="2" indent="-487672">
              <a:buClr>
                <a:srgbClr val="3194D1"/>
              </a:buClr>
            </a:pPr>
            <a:r>
              <a:rPr lang="en-US" sz="1800" dirty="0">
                <a:solidFill>
                  <a:srgbClr val="0B4E77"/>
                </a:solidFill>
                <a:latin typeface="Calibri" panose="020F0502020204030204" pitchFamily="34" charset="0"/>
                <a:cs typeface="Calibri" panose="020F0502020204030204" pitchFamily="34" charset="0"/>
              </a:rPr>
              <a:t>In addition to 2 CFR 200.513, the Department of Labor employs a collaborative resolution process with non-federal entities, 2 CFR 2900.20(a). The process of audit resolution includes at a minimum an initial determination, an informal resolution period, and a final determination.</a:t>
            </a:r>
          </a:p>
          <a:p>
            <a:pPr marL="1300460" lvl="3" indent="-650230">
              <a:buClr>
                <a:srgbClr val="3194D1"/>
              </a:buClr>
              <a:buFont typeface="Wingdings" panose="05000000000000000000" pitchFamily="2" charset="2"/>
              <a:buChar char="ü"/>
            </a:pPr>
            <a:r>
              <a:rPr lang="en-US" b="1" dirty="0">
                <a:solidFill>
                  <a:srgbClr val="0B4E77"/>
                </a:solidFill>
                <a:latin typeface="Calibri" panose="020F0502020204030204" pitchFamily="34" charset="0"/>
                <a:cs typeface="Calibri" panose="020F0502020204030204" pitchFamily="34" charset="0"/>
              </a:rPr>
              <a:t>Initial determination </a:t>
            </a:r>
            <a:r>
              <a:rPr lang="en-US" dirty="0">
                <a:solidFill>
                  <a:srgbClr val="0B4E77"/>
                </a:solidFill>
                <a:latin typeface="Calibri" panose="020F0502020204030204" pitchFamily="34" charset="0"/>
                <a:cs typeface="Calibri" panose="020F0502020204030204" pitchFamily="34" charset="0"/>
              </a:rPr>
              <a:t>-  the responsible DOL official(s) shall make an initial determination on the allowability of questioned costs or activities, administrative or systemic findings, and the corrective actions outlined by the recipient.</a:t>
            </a:r>
          </a:p>
          <a:p>
            <a:pPr marL="1300460" lvl="3" indent="-650230">
              <a:buClr>
                <a:srgbClr val="3194D1"/>
              </a:buClr>
              <a:buFont typeface="Wingdings" panose="05000000000000000000" pitchFamily="2" charset="2"/>
              <a:buChar char="ü"/>
            </a:pPr>
            <a:r>
              <a:rPr lang="en-US" b="1" dirty="0">
                <a:solidFill>
                  <a:srgbClr val="0B4E77"/>
                </a:solidFill>
                <a:latin typeface="Calibri" panose="020F0502020204030204" pitchFamily="34" charset="0"/>
                <a:cs typeface="Calibri" panose="020F0502020204030204" pitchFamily="34" charset="0"/>
              </a:rPr>
              <a:t>Informal resolution period </a:t>
            </a:r>
            <a:r>
              <a:rPr lang="en-US" dirty="0">
                <a:solidFill>
                  <a:srgbClr val="0B4E77"/>
                </a:solidFill>
                <a:latin typeface="Calibri" panose="020F0502020204030204" pitchFamily="34" charset="0"/>
                <a:cs typeface="Calibri" panose="020F0502020204030204" pitchFamily="34" charset="0"/>
              </a:rPr>
              <a:t>-  the DOL official(s) afford the recipient/contractor a reasonable period of time the date of issuance of the initial determination to informally resolve those matters in which the recipient/contractor disagrees with the decisions of the responsible DOL official(s.</a:t>
            </a:r>
          </a:p>
          <a:p>
            <a:pPr marL="1300460" lvl="3" indent="-650230">
              <a:buClr>
                <a:srgbClr val="3194D1"/>
              </a:buClr>
              <a:buFont typeface="Wingdings" panose="05000000000000000000" pitchFamily="2" charset="2"/>
              <a:buChar char="ü"/>
            </a:pPr>
            <a:r>
              <a:rPr lang="en-US" b="1" dirty="0">
                <a:solidFill>
                  <a:srgbClr val="0B4E77"/>
                </a:solidFill>
                <a:latin typeface="Calibri" panose="020F0502020204030204" pitchFamily="34" charset="0"/>
                <a:cs typeface="Calibri" panose="020F0502020204030204" pitchFamily="34" charset="0"/>
              </a:rPr>
              <a:t>Final determination </a:t>
            </a:r>
            <a:r>
              <a:rPr lang="en-US" dirty="0">
                <a:solidFill>
                  <a:srgbClr val="0B4E77"/>
                </a:solidFill>
                <a:latin typeface="Calibri" panose="020F0502020204030204" pitchFamily="34" charset="0"/>
                <a:cs typeface="Calibri" panose="020F0502020204030204" pitchFamily="34" charset="0"/>
              </a:rPr>
              <a:t>-  Indicate that efforts to informally resolve matters contained in the initial determination have either been successful or unsuccessful; Lists those matters upon which the parties continue to disagree; Lists any modifications to the factual findings and conclusions set forth in the initial determination; Lists any sanctions and required corrective actions; and sets forth any appeal rights.</a:t>
            </a:r>
            <a:endParaRPr lang="en-US" dirty="0"/>
          </a:p>
          <a:p>
            <a:pPr marL="281275" lvl="1" indent="0">
              <a:buNone/>
            </a:pPr>
            <a:r>
              <a:rPr lang="en-US" sz="1800" dirty="0">
                <a:latin typeface="Calibri" panose="020F0502020204030204" pitchFamily="34" charset="0"/>
                <a:cs typeface="Calibri" panose="020F0502020204030204" pitchFamily="34" charset="0"/>
              </a:rPr>
              <a:t>Insofar as possible, the requirements of this section should be met within 180 days of the date the final approved audit report is received by the DOL official(s) responsible for audit resolution.</a:t>
            </a:r>
          </a:p>
          <a:p>
            <a:pPr marL="281275" lvl="1" indent="0">
              <a:buNone/>
            </a:pPr>
            <a:endParaRPr lang="en-US" sz="1800" i="1" dirty="0"/>
          </a:p>
          <a:p>
            <a:pPr marL="281275" lvl="1" indent="0">
              <a:buNone/>
            </a:pPr>
            <a:r>
              <a:rPr lang="en-US" sz="1800" b="1" dirty="0">
                <a:latin typeface="Calibri" panose="020F0502020204030204" pitchFamily="34" charset="0"/>
                <a:cs typeface="Calibri" panose="020F0502020204030204" pitchFamily="34" charset="0"/>
              </a:rPr>
              <a:t>See 2 CFR 2900.21 (Management Decision) and 2 CFR 2900.22 (Appeals Process of Department of Labor Recipients). </a:t>
            </a:r>
          </a:p>
          <a:p>
            <a:pPr marL="281275" lvl="1" indent="0">
              <a:buNone/>
            </a:pPr>
            <a:endParaRPr lang="en-US" sz="1800" dirty="0"/>
          </a:p>
        </p:txBody>
      </p:sp>
    </p:spTree>
    <p:extLst>
      <p:ext uri="{BB962C8B-B14F-4D97-AF65-F5344CB8AC3E}">
        <p14:creationId xmlns:p14="http://schemas.microsoft.com/office/powerpoint/2010/main" val="50955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977B0-A949-6BE3-52AB-BBE23E6FF2A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5F2F53F-7263-4FA3-D2E2-7FD503684461}"/>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#8</a:t>
            </a:r>
            <a:br>
              <a:rPr lang="en-US" sz="3200" dirty="0">
                <a:solidFill>
                  <a:schemeClr val="bg1"/>
                </a:solidFill>
                <a:latin typeface="+mj-lt"/>
              </a:rPr>
            </a:br>
            <a:r>
              <a:rPr lang="en-US" sz="32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Consider whether the results of a subrecipient's audit, site visits, or other monitoring necessitate adjustments to the pass-through entity's records</a:t>
            </a: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16276302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8EE48-89A2-C623-E1A1-CD63D25FC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6872A-D798-0A5D-63A6-79C5311CD69E}"/>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Adjustments</a:t>
            </a:r>
          </a:p>
        </p:txBody>
      </p:sp>
      <p:sp>
        <p:nvSpPr>
          <p:cNvPr id="3" name="Content Placeholder 2">
            <a:extLst>
              <a:ext uri="{FF2B5EF4-FFF2-40B4-BE49-F238E27FC236}">
                <a16:creationId xmlns:a16="http://schemas.microsoft.com/office/drawing/2014/main" id="{10381590-8B95-44F3-8EB8-EA32B927BE33}"/>
              </a:ext>
            </a:extLst>
          </p:cNvPr>
          <p:cNvSpPr>
            <a:spLocks noGrp="1"/>
          </p:cNvSpPr>
          <p:nvPr>
            <p:ph idx="1"/>
          </p:nvPr>
        </p:nvSpPr>
        <p:spPr>
          <a:xfrm>
            <a:off x="1327354" y="1356361"/>
            <a:ext cx="8967019" cy="5075788"/>
          </a:xfrm>
        </p:spPr>
        <p:txBody>
          <a:bodyPr>
            <a:normAutofit/>
          </a:bodyPr>
          <a:lstStyle/>
          <a:p>
            <a:pPr marL="0" marR="0" indent="0">
              <a:lnSpc>
                <a:spcPct val="107000"/>
              </a:lnSpc>
              <a:spcBef>
                <a:spcPts val="0"/>
              </a:spcBef>
              <a:spcAft>
                <a:spcPts val="0"/>
              </a:spcAft>
              <a:buNone/>
            </a:pPr>
            <a:endParaRPr lang="en-US" sz="20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8"/>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Consider whether the results of a subrecipient's audit, site visits, or other monitoring necessitate adjustments to the pass-through entity's records. </a:t>
            </a:r>
          </a:p>
          <a:p>
            <a:pPr marL="0" marR="0" indent="0">
              <a:lnSpc>
                <a:spcPct val="107000"/>
              </a:lnSpc>
              <a:spcBef>
                <a:spcPts val="0"/>
              </a:spcBef>
              <a:spcAft>
                <a:spcPts val="0"/>
              </a:spcAft>
              <a:buNone/>
            </a:pPr>
            <a:endParaRPr lang="en-US" sz="2000" kern="0" dirty="0">
              <a:latin typeface="Calibri" panose="020F0502020204030204" pitchFamily="34" charset="0"/>
              <a:cs typeface="Times New Roman" panose="02020603050405020304" pitchFamily="18" charset="0"/>
            </a:endParaRPr>
          </a:p>
          <a:p>
            <a:pPr marL="457200" lvl="1" indent="0">
              <a:lnSpc>
                <a:spcPct val="107000"/>
              </a:lnSpc>
              <a:spcBef>
                <a:spcPts val="0"/>
              </a:spcBef>
              <a:buNone/>
            </a:pPr>
            <a:r>
              <a:rPr lang="en-US" sz="2000" b="1" kern="0" dirty="0">
                <a:effectLst/>
                <a:latin typeface="Calibri" panose="020F0502020204030204" pitchFamily="34" charset="0"/>
                <a:ea typeface="Times New Roman" panose="02020603050405020304" pitchFamily="18" charset="0"/>
                <a:cs typeface="Times New Roman" panose="02020603050405020304" pitchFamily="18" charset="0"/>
              </a:rPr>
              <a:t>Sample Adjustment </a:t>
            </a:r>
            <a:r>
              <a:rPr lang="en-US" sz="2000" b="1" kern="0" dirty="0">
                <a:latin typeface="Calibri" panose="020F0502020204030204" pitchFamily="34" charset="0"/>
                <a:ea typeface="Times New Roman" panose="02020603050405020304" pitchFamily="18" charset="0"/>
                <a:cs typeface="Times New Roman" panose="02020603050405020304" pitchFamily="18" charset="0"/>
              </a:rPr>
              <a:t>to Records:</a:t>
            </a:r>
          </a:p>
          <a:p>
            <a:pPr lvl="1">
              <a:lnSpc>
                <a:spcPct val="107000"/>
              </a:lnSpc>
              <a:spcBef>
                <a:spcPts val="0"/>
              </a:spcBef>
              <a:buFont typeface="Wingdings" panose="05000000000000000000" pitchFamily="2" charset="2"/>
              <a:buChar char="§"/>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Correction of Financial Reports. </a:t>
            </a:r>
          </a:p>
          <a:p>
            <a:pPr lvl="1">
              <a:lnSpc>
                <a:spcPct val="107000"/>
              </a:lnSpc>
              <a:spcBef>
                <a:spcPts val="0"/>
              </a:spcBef>
              <a:buFont typeface="Wingdings" panose="05000000000000000000" pitchFamily="2" charset="2"/>
              <a:buChar char="§"/>
            </a:pPr>
            <a:r>
              <a:rPr lang="en-US" sz="2000" kern="0" dirty="0">
                <a:latin typeface="Calibri" panose="020F0502020204030204" pitchFamily="34" charset="0"/>
                <a:ea typeface="Times New Roman" panose="02020603050405020304" pitchFamily="18" charset="0"/>
                <a:cs typeface="Times New Roman" panose="02020603050405020304" pitchFamily="18" charset="0"/>
              </a:rPr>
              <a:t>Return of Funds.</a:t>
            </a:r>
          </a:p>
          <a:p>
            <a:pPr lvl="1">
              <a:lnSpc>
                <a:spcPct val="107000"/>
              </a:lnSpc>
              <a:spcBef>
                <a:spcPts val="0"/>
              </a:spcBef>
              <a:buFont typeface="Wingdings" panose="05000000000000000000" pitchFamily="2" charset="2"/>
              <a:buChar char="§"/>
            </a:pPr>
            <a:r>
              <a:rPr lang="en-US" sz="2000" kern="0" dirty="0">
                <a:effectLst/>
                <a:latin typeface="Calibri" panose="020F0502020204030204" pitchFamily="34" charset="0"/>
                <a:ea typeface="Times New Roman" panose="02020603050405020304" pitchFamily="18" charset="0"/>
                <a:cs typeface="Times New Roman" panose="02020603050405020304" pitchFamily="18" charset="0"/>
              </a:rPr>
              <a:t>Strengthening Internal Controls to prevent similar issues from arising in the future.</a:t>
            </a:r>
          </a:p>
          <a:p>
            <a:pPr lvl="1">
              <a:lnSpc>
                <a:spcPct val="107000"/>
              </a:lnSpc>
              <a:spcBef>
                <a:spcPts val="0"/>
              </a:spcBef>
              <a:buFont typeface="Wingdings" panose="05000000000000000000" pitchFamily="2" charset="2"/>
              <a:buChar char="§"/>
            </a:pPr>
            <a:r>
              <a:rPr lang="en-US" sz="2000" kern="0" dirty="0">
                <a:latin typeface="Calibri" panose="020F0502020204030204" pitchFamily="34" charset="0"/>
                <a:ea typeface="Times New Roman" panose="02020603050405020304" pitchFamily="18" charset="0"/>
                <a:cs typeface="Times New Roman" panose="02020603050405020304" pitchFamily="18" charset="0"/>
              </a:rPr>
              <a:t>Reporting changes to ensure required information is captured accurately and timely.</a:t>
            </a:r>
            <a:endParaRPr lang="en-US" sz="20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401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A37C7-7373-9305-E431-B972F6E1972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405A07E-2F98-74B9-56DA-16527362F090}"/>
              </a:ext>
            </a:extLst>
          </p:cNvPr>
          <p:cNvSpPr>
            <a:spLocks noGrp="1"/>
          </p:cNvSpPr>
          <p:nvPr>
            <p:ph type="title"/>
          </p:nvPr>
        </p:nvSpPr>
        <p:spPr>
          <a:xfrm>
            <a:off x="1575881" y="756234"/>
            <a:ext cx="8647889" cy="4745322"/>
          </a:xfrm>
          <a:solidFill>
            <a:schemeClr val="accent2"/>
          </a:solidFill>
        </p:spPr>
        <p:txBody>
          <a:bodyPr vert="horz" lIns="45720" tIns="45720" rIns="45720" bIns="45720" rtlCol="0" anchor="ctr">
            <a:normAutofit/>
          </a:bodyPr>
          <a:lstStyle/>
          <a:p>
            <a:pPr algn="ctr"/>
            <a:r>
              <a:rPr lang="en-US" sz="3200" dirty="0">
                <a:solidFill>
                  <a:schemeClr val="bg1"/>
                </a:solidFill>
                <a:latin typeface="+mj-lt"/>
              </a:rPr>
              <a:t>#9</a:t>
            </a:r>
            <a:br>
              <a:rPr lang="en-US" sz="3200" dirty="0">
                <a:solidFill>
                  <a:schemeClr val="bg1"/>
                </a:solidFill>
                <a:latin typeface="+mj-lt"/>
              </a:rPr>
            </a:br>
            <a:r>
              <a:rPr lang="en-US" sz="4000" b="1" kern="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Consider taking enforcement action against noncompliant subrecipients</a:t>
            </a:r>
            <a:br>
              <a:rPr lang="en-US" sz="2600" dirty="0">
                <a:solidFill>
                  <a:schemeClr val="bg1"/>
                </a:solidFill>
                <a:latin typeface="+mj-lt"/>
              </a:rPr>
            </a:br>
            <a:endParaRPr lang="en-US" sz="2600" dirty="0">
              <a:solidFill>
                <a:schemeClr val="bg1"/>
              </a:solidFill>
              <a:latin typeface="+mj-lt"/>
            </a:endParaRPr>
          </a:p>
        </p:txBody>
      </p:sp>
    </p:spTree>
    <p:extLst>
      <p:ext uri="{BB962C8B-B14F-4D97-AF65-F5344CB8AC3E}">
        <p14:creationId xmlns:p14="http://schemas.microsoft.com/office/powerpoint/2010/main" val="991678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AFF9-3291-2670-6989-46DA96597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058C2-10C4-1724-737D-052B51B35918}"/>
              </a:ext>
            </a:extLst>
          </p:cNvPr>
          <p:cNvSpPr>
            <a:spLocks noGrp="1"/>
          </p:cNvSpPr>
          <p:nvPr>
            <p:ph type="title"/>
          </p:nvPr>
        </p:nvSpPr>
        <p:spPr>
          <a:xfrm>
            <a:off x="838200" y="350521"/>
            <a:ext cx="10515600" cy="1005840"/>
          </a:xfrm>
        </p:spPr>
        <p:txBody>
          <a:bodyPr/>
          <a:lstStyle/>
          <a:p>
            <a:r>
              <a:rPr lang="en-US" dirty="0">
                <a:latin typeface="Calibri" panose="020F0502020204030204" pitchFamily="34" charset="0"/>
                <a:cs typeface="Calibri" panose="020F0502020204030204" pitchFamily="34" charset="0"/>
              </a:rPr>
              <a:t>Pass-Through Entity Requirements – Noncompliance</a:t>
            </a:r>
          </a:p>
        </p:txBody>
      </p:sp>
      <p:sp>
        <p:nvSpPr>
          <p:cNvPr id="3" name="Content Placeholder 2">
            <a:extLst>
              <a:ext uri="{FF2B5EF4-FFF2-40B4-BE49-F238E27FC236}">
                <a16:creationId xmlns:a16="http://schemas.microsoft.com/office/drawing/2014/main" id="{55C994D1-FE84-EB6C-7F59-410F6DE57918}"/>
              </a:ext>
            </a:extLst>
          </p:cNvPr>
          <p:cNvSpPr>
            <a:spLocks noGrp="1"/>
          </p:cNvSpPr>
          <p:nvPr>
            <p:ph idx="1"/>
          </p:nvPr>
        </p:nvSpPr>
        <p:spPr>
          <a:xfrm>
            <a:off x="1327354" y="1356361"/>
            <a:ext cx="8967019" cy="5075788"/>
          </a:xfrm>
        </p:spPr>
        <p:txBody>
          <a:bodyPr>
            <a:normAutofit/>
          </a:bodyPr>
          <a:lstStyle/>
          <a:p>
            <a:pPr marL="0" marR="0" indent="0">
              <a:lnSpc>
                <a:spcPct val="107000"/>
              </a:lnSpc>
              <a:spcBef>
                <a:spcPts val="0"/>
              </a:spcBef>
              <a:spcAft>
                <a:spcPts val="0"/>
              </a:spcAft>
              <a:buNone/>
            </a:pPr>
            <a:endParaRPr lang="en-US" sz="2400" b="1" kern="0"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lphaLcParenR" startAt="9"/>
            </a:pPr>
            <a:r>
              <a:rPr lang="en-US" sz="2400" b="1" kern="0" dirty="0">
                <a:effectLst/>
                <a:latin typeface="Calibri" panose="020F0502020204030204" pitchFamily="34" charset="0"/>
                <a:ea typeface="Times New Roman" panose="02020603050405020304" pitchFamily="18" charset="0"/>
                <a:cs typeface="Times New Roman" panose="02020603050405020304" pitchFamily="18" charset="0"/>
              </a:rPr>
              <a:t>Consider taking enforcement action against noncompliant subrecipients as described in § 200.339 and in program regulations.</a:t>
            </a:r>
          </a:p>
          <a:p>
            <a:pPr marL="0" marR="0" indent="0">
              <a:lnSpc>
                <a:spcPct val="107000"/>
              </a:lnSpc>
              <a:spcBef>
                <a:spcPts val="0"/>
              </a:spcBef>
              <a:spcAft>
                <a:spcPts val="0"/>
              </a:spcAft>
              <a:buNone/>
            </a:pPr>
            <a:endParaRPr lang="en-US" sz="2400" b="1"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r>
              <a:rPr lang="en-US" kern="0" dirty="0">
                <a:effectLst/>
                <a:latin typeface="Calibri" panose="020F0502020204030204" pitchFamily="34" charset="0"/>
                <a:ea typeface="Times New Roman" panose="02020603050405020304" pitchFamily="18" charset="0"/>
                <a:cs typeface="Times New Roman" panose="02020603050405020304" pitchFamily="18" charset="0"/>
              </a:rPr>
              <a:t>Temporarily withhold cash payments</a:t>
            </a:r>
          </a:p>
          <a:p>
            <a:pPr lvl="1">
              <a:lnSpc>
                <a:spcPct val="107000"/>
              </a:lnSpc>
              <a:spcBef>
                <a:spcPts val="0"/>
              </a:spcBef>
            </a:pPr>
            <a:r>
              <a:rPr lang="en-US" kern="0" dirty="0">
                <a:effectLst/>
                <a:latin typeface="Calibri" panose="020F0502020204030204" pitchFamily="34" charset="0"/>
                <a:ea typeface="Times New Roman" panose="02020603050405020304" pitchFamily="18" charset="0"/>
                <a:cs typeface="Times New Roman" panose="02020603050405020304" pitchFamily="18" charset="0"/>
              </a:rPr>
              <a:t>Disallow costs</a:t>
            </a:r>
          </a:p>
          <a:p>
            <a:pPr lvl="1">
              <a:lnSpc>
                <a:spcPct val="107000"/>
              </a:lnSpc>
              <a:spcBef>
                <a:spcPts val="0"/>
              </a:spcBef>
            </a:pPr>
            <a:r>
              <a:rPr lang="en-US" kern="0" dirty="0">
                <a:effectLst/>
                <a:latin typeface="Calibri" panose="020F0502020204030204" pitchFamily="34" charset="0"/>
                <a:ea typeface="Times New Roman" panose="02020603050405020304" pitchFamily="18" charset="0"/>
                <a:cs typeface="Times New Roman" panose="02020603050405020304" pitchFamily="18" charset="0"/>
              </a:rPr>
              <a:t>Wholly or partly suspend or terminate the Federal Award</a:t>
            </a:r>
          </a:p>
          <a:p>
            <a:pPr lvl="1">
              <a:lnSpc>
                <a:spcPct val="107000"/>
              </a:lnSpc>
              <a:spcBef>
                <a:spcPts val="0"/>
              </a:spcBef>
            </a:pPr>
            <a:r>
              <a:rPr lang="en-US" kern="0" dirty="0">
                <a:effectLst/>
                <a:latin typeface="Calibri" panose="020F0502020204030204" pitchFamily="34" charset="0"/>
                <a:ea typeface="Times New Roman" panose="02020603050405020304" pitchFamily="18" charset="0"/>
                <a:cs typeface="Times New Roman" panose="02020603050405020304" pitchFamily="18" charset="0"/>
              </a:rPr>
              <a:t>Initiate suspension or debarment proceedings</a:t>
            </a:r>
          </a:p>
          <a:p>
            <a:pPr lvl="1">
              <a:lnSpc>
                <a:spcPct val="107000"/>
              </a:lnSpc>
              <a:spcBef>
                <a:spcPts val="0"/>
              </a:spcBef>
            </a:pPr>
            <a:r>
              <a:rPr lang="en-US" kern="0" dirty="0">
                <a:effectLst/>
                <a:latin typeface="Calibri" panose="020F0502020204030204" pitchFamily="34" charset="0"/>
                <a:ea typeface="Times New Roman" panose="02020603050405020304" pitchFamily="18" charset="0"/>
                <a:cs typeface="Times New Roman" panose="02020603050405020304" pitchFamily="18" charset="0"/>
              </a:rPr>
              <a:t>Withhold further awards</a:t>
            </a:r>
          </a:p>
          <a:p>
            <a:pPr lvl="1">
              <a:lnSpc>
                <a:spcPct val="107000"/>
              </a:lnSpc>
              <a:spcBef>
                <a:spcPts val="0"/>
              </a:spcBef>
            </a:pPr>
            <a:r>
              <a:rPr lang="en-US" kern="0" dirty="0">
                <a:effectLst/>
                <a:latin typeface="Calibri" panose="020F0502020204030204" pitchFamily="34" charset="0"/>
                <a:ea typeface="Times New Roman" panose="02020603050405020304" pitchFamily="18" charset="0"/>
                <a:cs typeface="Times New Roman" panose="02020603050405020304" pitchFamily="18" charset="0"/>
              </a:rPr>
              <a:t>Take other legal remedies </a:t>
            </a: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spcBef>
                <a:spcPts val="0"/>
              </a:spcBef>
              <a:buFont typeface="+mj-lt"/>
              <a:buAutoNum type="arabicPeriod" startAt="6"/>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07000"/>
              </a:lnSpc>
              <a:spcBef>
                <a:spcPts val="0"/>
              </a:spcBef>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0"/>
              </a:spcBef>
              <a:buNone/>
            </a:pPr>
            <a:endParaRPr lang="en-US" sz="14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1800"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288E09A-0993-5D8F-3E54-867122001C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84511" y="4343400"/>
            <a:ext cx="2050775" cy="1834626"/>
          </a:xfrm>
          <a:prstGeom prst="rect">
            <a:avLst/>
          </a:prstGeom>
        </p:spPr>
      </p:pic>
    </p:spTree>
    <p:extLst>
      <p:ext uri="{BB962C8B-B14F-4D97-AF65-F5344CB8AC3E}">
        <p14:creationId xmlns:p14="http://schemas.microsoft.com/office/powerpoint/2010/main" val="637016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10CD3-8305-4946-A459-FD932667F9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5729" t="4639" r="119" b="688"/>
          <a:stretch>
            <a:fillRect/>
          </a:stretch>
        </p:blipFill>
        <p:spPr>
          <a:xfrm>
            <a:off x="0" y="1"/>
            <a:ext cx="12191999" cy="6858000"/>
          </a:xfrm>
          <a:prstGeom prst="rect">
            <a:avLst/>
          </a:prstGeom>
        </p:spPr>
      </p:pic>
      <p:sp>
        <p:nvSpPr>
          <p:cNvPr id="2" name="Title 1">
            <a:extLst>
              <a:ext uri="{FF2B5EF4-FFF2-40B4-BE49-F238E27FC236}">
                <a16:creationId xmlns:a16="http://schemas.microsoft.com/office/drawing/2014/main" id="{DBE47A56-3C0A-443D-891D-AC6032BD31DB}"/>
              </a:ext>
            </a:extLst>
          </p:cNvPr>
          <p:cNvSpPr>
            <a:spLocks noGrp="1"/>
          </p:cNvSpPr>
          <p:nvPr>
            <p:ph type="title"/>
          </p:nvPr>
        </p:nvSpPr>
        <p:spPr>
          <a:xfrm>
            <a:off x="513897" y="2327564"/>
            <a:ext cx="3211942" cy="1360725"/>
          </a:xfrm>
        </p:spPr>
        <p:txBody>
          <a:bodyPr anchor="b">
            <a:noAutofit/>
          </a:bodyPr>
          <a:lstStyle/>
          <a:p>
            <a:r>
              <a:rPr lang="en-US" sz="8800" dirty="0">
                <a:solidFill>
                  <a:schemeClr val="bg1"/>
                </a:solidFill>
                <a:latin typeface="Calibri" panose="020F0502020204030204" pitchFamily="34" charset="0"/>
                <a:cs typeface="Calibri" panose="020F0502020204030204" pitchFamily="34" charset="0"/>
              </a:rPr>
              <a:t>Q &amp; A</a:t>
            </a:r>
            <a:endParaRPr lang="en-US" sz="8800" i="1" dirty="0">
              <a:solidFill>
                <a:schemeClr val="bg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1B65094-F85E-7259-FAFC-70B7D056BDF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7" y="5098887"/>
            <a:ext cx="1447143" cy="1447143"/>
          </a:xfrm>
          <a:prstGeom prst="rect">
            <a:avLst/>
          </a:prstGeom>
        </p:spPr>
      </p:pic>
    </p:spTree>
    <p:extLst>
      <p:ext uri="{BB962C8B-B14F-4D97-AF65-F5344CB8AC3E}">
        <p14:creationId xmlns:p14="http://schemas.microsoft.com/office/powerpoint/2010/main" val="287204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BFD1-C221-0338-C161-62603130D473}"/>
              </a:ext>
            </a:extLst>
          </p:cNvPr>
          <p:cNvSpPr>
            <a:spLocks noGrp="1"/>
          </p:cNvSpPr>
          <p:nvPr>
            <p:ph type="title"/>
          </p:nvPr>
        </p:nvSpPr>
        <p:spPr>
          <a:xfrm>
            <a:off x="564528" y="392076"/>
            <a:ext cx="11221071" cy="1005840"/>
          </a:xfrm>
        </p:spPr>
        <p:txBody>
          <a:bodyPr>
            <a:normAutofit fontScale="90000"/>
          </a:bodyPr>
          <a:lstStyle/>
          <a:p>
            <a:r>
              <a:rPr lang="en-US" dirty="0">
                <a:latin typeface="Calibri" panose="020F0502020204030204" pitchFamily="34" charset="0"/>
                <a:cs typeface="Calibri" panose="020F0502020204030204" pitchFamily="34" charset="0"/>
              </a:rPr>
              <a:t>Subrecipient Management and Monitoring Learning Objectives</a:t>
            </a:r>
          </a:p>
        </p:txBody>
      </p:sp>
      <p:sp>
        <p:nvSpPr>
          <p:cNvPr id="3" name="Content Placeholder 2">
            <a:extLst>
              <a:ext uri="{FF2B5EF4-FFF2-40B4-BE49-F238E27FC236}">
                <a16:creationId xmlns:a16="http://schemas.microsoft.com/office/drawing/2014/main" id="{265D3D29-46F5-8DA9-D567-E2C7D1874B47}"/>
              </a:ext>
            </a:extLst>
          </p:cNvPr>
          <p:cNvSpPr>
            <a:spLocks noGrp="1"/>
          </p:cNvSpPr>
          <p:nvPr>
            <p:ph idx="1"/>
          </p:nvPr>
        </p:nvSpPr>
        <p:spPr>
          <a:xfrm>
            <a:off x="1156270" y="1409546"/>
            <a:ext cx="9410130" cy="5056378"/>
          </a:xfrm>
        </p:spPr>
        <p:txBody>
          <a:bodyPr>
            <a:normAutofit/>
          </a:bodyPr>
          <a:lstStyle/>
          <a:p>
            <a:r>
              <a:rPr lang="en-US" sz="2400" b="1" dirty="0">
                <a:latin typeface="Calibri" panose="020F0502020204030204" pitchFamily="34" charset="0"/>
                <a:cs typeface="Calibri" panose="020F0502020204030204" pitchFamily="34" charset="0"/>
              </a:rPr>
              <a:t>To equip participants with the knowledge and skills to effectively manage subrecipients:</a:t>
            </a:r>
          </a:p>
          <a:p>
            <a:pPr marL="7429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Understand the nine (9) main elements of subrecipient management.</a:t>
            </a:r>
          </a:p>
          <a:p>
            <a:pPr marL="7429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Understand the federal subaward disclosure requirements.</a:t>
            </a:r>
          </a:p>
          <a:p>
            <a:pPr marL="7429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Explore the monitoring techniques for both programmatic and financial performance. </a:t>
            </a:r>
          </a:p>
          <a:p>
            <a:pPr marL="7429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Discuss best practices for training subrecipients on the requirements. </a:t>
            </a:r>
          </a:p>
          <a:p>
            <a:pPr marL="7429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Understand the importance of corrective action plans and audit resolutions.</a:t>
            </a:r>
          </a:p>
        </p:txBody>
      </p:sp>
    </p:spTree>
    <p:extLst>
      <p:ext uri="{BB962C8B-B14F-4D97-AF65-F5344CB8AC3E}">
        <p14:creationId xmlns:p14="http://schemas.microsoft.com/office/powerpoint/2010/main" val="2227158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7" name="Google Shape;1087;g251be23ffaf_0_1010"/>
          <p:cNvSpPr txBox="1">
            <a:spLocks noGrp="1"/>
          </p:cNvSpPr>
          <p:nvPr>
            <p:ph type="title"/>
          </p:nvPr>
        </p:nvSpPr>
        <p:spPr>
          <a:xfrm>
            <a:off x="389068" y="253694"/>
            <a:ext cx="11288581" cy="786384"/>
          </a:xfrm>
          <a:prstGeom prst="rect">
            <a:avLst/>
          </a:prstGeom>
          <a:noFill/>
          <a:ln>
            <a:noFill/>
          </a:ln>
        </p:spPr>
        <p:txBody>
          <a:bodyPr spcFirstLastPara="1" wrap="square" lIns="182875" tIns="45700" rIns="91425" bIns="45700" anchor="ctr" anchorCtr="0">
            <a:noAutofit/>
          </a:bodyPr>
          <a:lstStyle/>
          <a:p>
            <a:pPr marL="0" lvl="0" indent="0" algn="l" rtl="0">
              <a:lnSpc>
                <a:spcPct val="90000"/>
              </a:lnSpc>
              <a:spcBef>
                <a:spcPts val="0"/>
              </a:spcBef>
              <a:spcAft>
                <a:spcPts val="0"/>
              </a:spcAft>
              <a:buSzPts val="3600"/>
              <a:buNone/>
            </a:pPr>
            <a:r>
              <a:rPr lang="en-US" sz="3800" b="1" dirty="0">
                <a:solidFill>
                  <a:schemeClr val="tx2"/>
                </a:solidFill>
                <a:latin typeface="Calibri" panose="020F0502020204030204" pitchFamily="34" charset="0"/>
                <a:cs typeface="Calibri" panose="020F0502020204030204" pitchFamily="34" charset="0"/>
              </a:rPr>
              <a:t>For More Info on the NEXT LEVEL NOW Collaborative…</a:t>
            </a:r>
            <a:endParaRPr sz="3800" b="1" dirty="0">
              <a:solidFill>
                <a:schemeClr val="tx2"/>
              </a:solidFill>
              <a:latin typeface="Calibri" panose="020F0502020204030204" pitchFamily="34" charset="0"/>
              <a:cs typeface="Calibri" panose="020F0502020204030204" pitchFamily="34" charset="0"/>
            </a:endParaRPr>
          </a:p>
        </p:txBody>
      </p:sp>
      <p:pic>
        <p:nvPicPr>
          <p:cNvPr id="1093" name="Google Shape;1093;g251be23ffaf_0_1010" descr="Next Level Now Collaborative Logo"/>
          <p:cNvPicPr preferRelativeResize="0"/>
          <p:nvPr/>
        </p:nvPicPr>
        <p:blipFill rotWithShape="1">
          <a:blip r:embed="rId3">
            <a:alphaModFix/>
          </a:blip>
          <a:srcRect/>
          <a:stretch/>
        </p:blipFill>
        <p:spPr>
          <a:xfrm>
            <a:off x="389068" y="2502092"/>
            <a:ext cx="2613163" cy="2561228"/>
          </a:xfrm>
          <a:prstGeom prst="rect">
            <a:avLst/>
          </a:prstGeom>
          <a:noFill/>
          <a:ln>
            <a:noFill/>
          </a:ln>
        </p:spPr>
      </p:pic>
      <p:pic>
        <p:nvPicPr>
          <p:cNvPr id="3" name="Picture 2" descr="Qr code for submitting a question for Next Level Now&#10;&#10;">
            <a:extLst>
              <a:ext uri="{FF2B5EF4-FFF2-40B4-BE49-F238E27FC236}">
                <a16:creationId xmlns:a16="http://schemas.microsoft.com/office/drawing/2014/main" id="{62438E70-73E1-66F4-5612-305DE452A4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18042" y="2297375"/>
            <a:ext cx="2777348" cy="2970662"/>
          </a:xfrm>
          <a:prstGeom prst="rect">
            <a:avLst/>
          </a:prstGeom>
          <a:noFill/>
          <a:ln>
            <a:noFill/>
          </a:ln>
        </p:spPr>
      </p:pic>
      <p:sp>
        <p:nvSpPr>
          <p:cNvPr id="5" name="Text Placeholder 4">
            <a:extLst>
              <a:ext uri="{FF2B5EF4-FFF2-40B4-BE49-F238E27FC236}">
                <a16:creationId xmlns:a16="http://schemas.microsoft.com/office/drawing/2014/main" id="{0BFAA5DB-BA64-18FE-5FD3-5B445D25207B}"/>
              </a:ext>
            </a:extLst>
          </p:cNvPr>
          <p:cNvSpPr>
            <a:spLocks noGrp="1"/>
          </p:cNvSpPr>
          <p:nvPr>
            <p:ph type="body" idx="6"/>
          </p:nvPr>
        </p:nvSpPr>
        <p:spPr>
          <a:xfrm>
            <a:off x="3261815" y="2034938"/>
            <a:ext cx="8187378" cy="3519701"/>
          </a:xfrm>
          <a:ln w="38100">
            <a:solidFill>
              <a:schemeClr val="tx2"/>
            </a:solidFill>
          </a:ln>
        </p:spPr>
        <p:txBody>
          <a:bodyPr/>
          <a:lstStyle/>
          <a:p>
            <a:pPr marL="61913" lvl="0" indent="0" algn="r">
              <a:lnSpc>
                <a:spcPct val="150000"/>
              </a:lnSpc>
              <a:spcBef>
                <a:spcPts val="1200"/>
              </a:spcBef>
              <a:spcAft>
                <a:spcPts val="1200"/>
              </a:spcAft>
              <a:buClr>
                <a:srgbClr val="9E1C30">
                  <a:lumMod val="75000"/>
                </a:srgbClr>
              </a:buClr>
              <a:buSzPct val="100000"/>
            </a:pPr>
            <a:r>
              <a:rPr lang="en-US" sz="3200" b="0" dirty="0">
                <a:solidFill>
                  <a:schemeClr val="tx2"/>
                </a:solidFill>
                <a:latin typeface="Calibri" panose="020F0502020204030204" pitchFamily="34" charset="0"/>
                <a:cs typeface="Calibri" panose="020F0502020204030204" pitchFamily="34" charset="0"/>
              </a:rPr>
              <a:t>Reach out to us to </a:t>
            </a:r>
            <a:br>
              <a:rPr lang="en-US" sz="3200" b="0" dirty="0">
                <a:solidFill>
                  <a:schemeClr val="tx2"/>
                </a:solidFill>
                <a:latin typeface="Calibri" panose="020F0502020204030204" pitchFamily="34" charset="0"/>
                <a:cs typeface="Calibri" panose="020F0502020204030204" pitchFamily="34" charset="0"/>
              </a:rPr>
            </a:br>
            <a:r>
              <a:rPr lang="en-US" sz="3200" b="0" u="sng" dirty="0">
                <a:solidFill>
                  <a:schemeClr val="tx2"/>
                </a:solidFill>
                <a:latin typeface="Calibri" panose="020F0502020204030204" pitchFamily="34" charset="0"/>
                <a:cs typeface="Calibri" panose="020F0502020204030204" pitchFamily="34" charset="0"/>
                <a:hlinkClick r:id="rId5"/>
              </a:rPr>
              <a:t>request technical assistance</a:t>
            </a:r>
            <a:r>
              <a:rPr lang="en-US" sz="3200" b="0" dirty="0">
                <a:solidFill>
                  <a:schemeClr val="tx2"/>
                </a:solidFill>
                <a:latin typeface="Calibri" panose="020F0502020204030204" pitchFamily="34" charset="0"/>
                <a:cs typeface="Calibri" panose="020F0502020204030204" pitchFamily="34" charset="0"/>
                <a:hlinkClick r:id="rId5"/>
              </a:rPr>
              <a:t> </a:t>
            </a:r>
            <a:br>
              <a:rPr lang="en-US" sz="3200" b="0" dirty="0">
                <a:solidFill>
                  <a:schemeClr val="tx2"/>
                </a:solidFill>
                <a:latin typeface="Calibri" panose="020F0502020204030204" pitchFamily="34" charset="0"/>
                <a:cs typeface="Calibri" panose="020F0502020204030204" pitchFamily="34" charset="0"/>
                <a:hlinkClick r:id="rId5"/>
              </a:rPr>
            </a:br>
            <a:r>
              <a:rPr lang="en-US" sz="3200" b="0" dirty="0">
                <a:solidFill>
                  <a:schemeClr val="tx2"/>
                </a:solidFill>
                <a:latin typeface="Calibri" panose="020F0502020204030204" pitchFamily="34" charset="0"/>
                <a:cs typeface="Calibri" panose="020F0502020204030204" pitchFamily="34" charset="0"/>
                <a:hlinkClick r:id="rId5"/>
              </a:rPr>
              <a:t>on today’s topic </a:t>
            </a:r>
            <a:br>
              <a:rPr lang="en-US" sz="3200" b="0" dirty="0">
                <a:solidFill>
                  <a:schemeClr val="tx2"/>
                </a:solidFill>
                <a:latin typeface="Calibri" panose="020F0502020204030204" pitchFamily="34" charset="0"/>
                <a:cs typeface="Calibri" panose="020F0502020204030204" pitchFamily="34" charset="0"/>
              </a:rPr>
            </a:br>
            <a:r>
              <a:rPr lang="en-US" sz="3200" b="0" dirty="0">
                <a:solidFill>
                  <a:schemeClr val="tx2"/>
                </a:solidFill>
                <a:latin typeface="Calibri" panose="020F0502020204030204" pitchFamily="34" charset="0"/>
                <a:cs typeface="Calibri" panose="020F0502020204030204" pitchFamily="34" charset="0"/>
              </a:rPr>
              <a:t>or </a:t>
            </a:r>
            <a:r>
              <a:rPr lang="en-US" sz="3200" b="0" dirty="0">
                <a:solidFill>
                  <a:schemeClr val="tx2"/>
                </a:solidFill>
                <a:latin typeface="Calibri" panose="020F0502020204030204" pitchFamily="34" charset="0"/>
                <a:cs typeface="Calibri" panose="020F0502020204030204" pitchFamily="34" charset="0"/>
                <a:hlinkClick r:id="rId6"/>
              </a:rPr>
              <a:t>other workforce topics</a:t>
            </a:r>
            <a:r>
              <a:rPr lang="en-US" sz="3200" dirty="0">
                <a:solidFill>
                  <a:schemeClr val="tx2"/>
                </a:solidFill>
                <a:latin typeface="Calibri" panose="020F0502020204030204" pitchFamily="34" charset="0"/>
                <a:cs typeface="Calibri" panose="020F0502020204030204" pitchFamily="34" charset="0"/>
                <a:hlinkClick r:id="rId6"/>
              </a:rPr>
              <a:t>!</a:t>
            </a:r>
            <a:endParaRPr lang="en-US" sz="3200" b="0" dirty="0">
              <a:solidFill>
                <a:schemeClr val="tx2"/>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1B7AB6-D068-3411-77B4-1831B852B991}"/>
              </a:ext>
              <a:ext uri="{C183D7F6-B498-43B3-948B-1728B52AA6E4}">
                <adec:decorative xmlns:adec="http://schemas.microsoft.com/office/drawing/2017/decorative" val="1"/>
              </a:ext>
            </a:extLst>
          </p:cNvPr>
          <p:cNvSpPr/>
          <p:nvPr/>
        </p:nvSpPr>
        <p:spPr>
          <a:xfrm>
            <a:off x="0" y="0"/>
            <a:ext cx="12192000" cy="616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B9DC972-7C31-C5F1-C6E8-FEA23581C2E7}"/>
              </a:ext>
              <a:ext uri="{C183D7F6-B498-43B3-948B-1728B52AA6E4}">
                <adec:decorative xmlns:adec="http://schemas.microsoft.com/office/drawing/2017/decorative" val="1"/>
              </a:ext>
            </a:extLst>
          </p:cNvPr>
          <p:cNvPicPr>
            <a:picLocks noChangeAspect="1"/>
          </p:cNvPicPr>
          <p:nvPr/>
        </p:nvPicPr>
        <p:blipFill rotWithShape="1">
          <a:blip r:embed="rId3">
            <a:alphaModFix amt="32000"/>
            <a:extLst>
              <a:ext uri="{28A0092B-C50C-407E-A947-70E740481C1C}">
                <a14:useLocalDpi xmlns:a14="http://schemas.microsoft.com/office/drawing/2010/main" val="0"/>
              </a:ext>
            </a:extLst>
          </a:blip>
          <a:srcRect l="703" r="703"/>
          <a:stretch/>
        </p:blipFill>
        <p:spPr>
          <a:xfrm>
            <a:off x="1" y="1"/>
            <a:ext cx="12192000" cy="6228102"/>
          </a:xfrm>
          <a:prstGeom prst="rect">
            <a:avLst/>
          </a:prstGeom>
        </p:spPr>
      </p:pic>
      <p:pic>
        <p:nvPicPr>
          <p:cNvPr id="6" name="Picture 5" descr="Next Level Now logo">
            <a:extLst>
              <a:ext uri="{FF2B5EF4-FFF2-40B4-BE49-F238E27FC236}">
                <a16:creationId xmlns:a16="http://schemas.microsoft.com/office/drawing/2014/main" id="{E78055EB-3228-0D4A-BBA4-69ECAE9314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25696" y="4086263"/>
            <a:ext cx="2141839" cy="2141839"/>
          </a:xfrm>
          <a:prstGeom prst="rect">
            <a:avLst/>
          </a:prstGeom>
        </p:spPr>
      </p:pic>
      <p:sp>
        <p:nvSpPr>
          <p:cNvPr id="4" name="AutoShape 2" descr="Image result for TEXAS WORKFORCE COMMISSION logo png">
            <a:extLst>
              <a:ext uri="{FF2B5EF4-FFF2-40B4-BE49-F238E27FC236}">
                <a16:creationId xmlns:a16="http://schemas.microsoft.com/office/drawing/2014/main" id="{E3E8340D-A9C8-4BDF-A7B3-AF31F574C1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8">
            <a:extLst>
              <a:ext uri="{FF2B5EF4-FFF2-40B4-BE49-F238E27FC236}">
                <a16:creationId xmlns:a16="http://schemas.microsoft.com/office/drawing/2014/main" id="{06499482-E7BF-7C57-977B-40C9A8FA27C3}"/>
              </a:ext>
            </a:extLst>
          </p:cNvPr>
          <p:cNvSpPr>
            <a:spLocks noGrp="1"/>
          </p:cNvSpPr>
          <p:nvPr>
            <p:ph type="title"/>
          </p:nvPr>
        </p:nvSpPr>
        <p:spPr>
          <a:xfrm>
            <a:off x="958112" y="2734798"/>
            <a:ext cx="9707388" cy="2935022"/>
          </a:xfrm>
        </p:spPr>
        <p:txBody>
          <a:bodyPr>
            <a:noAutofit/>
          </a:bodyPr>
          <a:lstStyle/>
          <a:p>
            <a:r>
              <a:rPr lang="en-US" b="1" dirty="0">
                <a:latin typeface="Calibri" panose="020F0502020204030204" pitchFamily="34" charset="0"/>
                <a:cs typeface="Calibri" panose="020F0502020204030204" pitchFamily="34" charset="0"/>
              </a:rPr>
              <a:t>Coming Up Next:</a:t>
            </a: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Session #3</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Attendee Q&amp;A</a:t>
            </a: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November 20, 1 – 2:30 ET </a:t>
            </a:r>
            <a:br>
              <a:rPr lang="en-US" sz="3200" b="1" dirty="0"/>
            </a:br>
            <a:endParaRPr lang="en-US" sz="3200" b="1" dirty="0"/>
          </a:p>
        </p:txBody>
      </p:sp>
      <p:sp>
        <p:nvSpPr>
          <p:cNvPr id="7" name="TextBox 6">
            <a:extLst>
              <a:ext uri="{FF2B5EF4-FFF2-40B4-BE49-F238E27FC236}">
                <a16:creationId xmlns:a16="http://schemas.microsoft.com/office/drawing/2014/main" id="{CE8F6645-2B6B-1833-928E-6DC1CAED3133}"/>
              </a:ext>
            </a:extLst>
          </p:cNvPr>
          <p:cNvSpPr txBox="1"/>
          <p:nvPr/>
        </p:nvSpPr>
        <p:spPr>
          <a:xfrm>
            <a:off x="2686051" y="907835"/>
            <a:ext cx="6251510" cy="923330"/>
          </a:xfrm>
          <a:prstGeom prst="rect">
            <a:avLst/>
          </a:prstGeom>
          <a:noFill/>
        </p:spPr>
        <p:txBody>
          <a:bodyPr wrap="square" rtlCol="0">
            <a:spAutoFit/>
          </a:bodyPr>
          <a:lstStyle/>
          <a:p>
            <a:pPr algn="ctr"/>
            <a:r>
              <a:rPr lang="en-US" sz="5400" b="1" dirty="0">
                <a:solidFill>
                  <a:srgbClr val="C75000"/>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Calibri" panose="020F0502020204030204" pitchFamily="34" charset="0"/>
              </a:rPr>
              <a:t>Thank You!</a:t>
            </a:r>
          </a:p>
        </p:txBody>
      </p:sp>
    </p:spTree>
    <p:extLst>
      <p:ext uri="{BB962C8B-B14F-4D97-AF65-F5344CB8AC3E}">
        <p14:creationId xmlns:p14="http://schemas.microsoft.com/office/powerpoint/2010/main" val="93996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2A1D00-3CAE-7BF8-9EEE-F9D1F72EC741}"/>
              </a:ext>
            </a:extLst>
          </p:cNvPr>
          <p:cNvSpPr txBox="1">
            <a:spLocks noGrp="1"/>
          </p:cNvSpPr>
          <p:nvPr>
            <p:ph type="title" idx="4294967295"/>
          </p:nvPr>
        </p:nvSpPr>
        <p:spPr>
          <a:xfrm>
            <a:off x="1529270" y="4941698"/>
            <a:ext cx="9133458" cy="1118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i="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5000" b="1" i="0" u="none" strike="noStrike" kern="1200" cap="none" spc="0" normalizeH="0" baseline="0" noProof="0" dirty="0">
                <a:ln>
                  <a:noFill/>
                </a:ln>
                <a:solidFill>
                  <a:srgbClr val="0D4460"/>
                </a:solidFill>
                <a:effectLst/>
                <a:uLnTx/>
                <a:uFillTx/>
                <a:latin typeface="Calibri" panose="020F0502020204030204" pitchFamily="34" charset="0"/>
                <a:ea typeface="Open Sans" panose="020B0606030504020204" pitchFamily="34" charset="0"/>
                <a:cs typeface="Calibri" panose="020F0502020204030204" pitchFamily="34" charset="0"/>
              </a:rPr>
              <a:t>Reflection from Session #1</a:t>
            </a:r>
          </a:p>
        </p:txBody>
      </p:sp>
      <p:sp>
        <p:nvSpPr>
          <p:cNvPr id="7" name="Content Placeholder 5">
            <a:extLst>
              <a:ext uri="{FF2B5EF4-FFF2-40B4-BE49-F238E27FC236}">
                <a16:creationId xmlns:a16="http://schemas.microsoft.com/office/drawing/2014/main" id="{9EEC7D84-E951-DB22-749D-6660541F7034}"/>
              </a:ext>
              <a:ext uri="{C183D7F6-B498-43B3-948B-1728B52AA6E4}">
                <adec:decorative xmlns:adec="http://schemas.microsoft.com/office/drawing/2017/decorative" val="1"/>
              </a:ext>
            </a:extLst>
          </p:cNvPr>
          <p:cNvSpPr txBox="1">
            <a:spLocks/>
          </p:cNvSpPr>
          <p:nvPr/>
        </p:nvSpPr>
        <p:spPr>
          <a:xfrm>
            <a:off x="8199169" y="656479"/>
            <a:ext cx="3716819" cy="4795191"/>
          </a:xfrm>
          <a:prstGeom prst="rect">
            <a:avLst/>
          </a:prstGeom>
        </p:spPr>
        <p:txBody>
          <a:bodyPr vert="horz" lIns="45720" tIns="45720" rIns="45720" bIns="45720" rtlCol="0" anchor="ctr">
            <a:normAutofit/>
          </a:bodyPr>
          <a:lstStyle>
            <a:lvl1pPr marL="228600" indent="-228600" algn="l" defTabSz="914400" rtl="0" eaLnBrk="1" latinLnBrk="0" hangingPunct="1">
              <a:lnSpc>
                <a:spcPct val="90000"/>
              </a:lnSpc>
              <a:spcBef>
                <a:spcPts val="1000"/>
              </a:spcBef>
              <a:buClr>
                <a:srgbClr val="C75000"/>
              </a:buClr>
              <a:buFont typeface="Arial" panose="020B0604020202020204" pitchFamily="34" charset="0"/>
              <a:buChar char="•"/>
              <a:defRPr sz="2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C75000"/>
              </a:buClr>
              <a:buFont typeface="Arial" panose="020B0604020202020204" pitchFamily="34" charset="0"/>
              <a:buChar char="•"/>
              <a:defRPr sz="24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C75000"/>
              </a:buClr>
              <a:buFont typeface="Arial" panose="020B0604020202020204" pitchFamily="34" charset="0"/>
              <a:buChar char="•"/>
              <a:defRPr sz="20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C75000"/>
              </a:buClr>
              <a:buFont typeface="Arial" panose="020B0604020202020204" pitchFamily="34" charset="0"/>
              <a:buChar char="•"/>
              <a:defRPr sz="1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C75000"/>
              </a:buClr>
              <a:buFont typeface="Arial" panose="020B0604020202020204" pitchFamily="34" charset="0"/>
              <a:buChar char="•"/>
              <a:defRPr sz="1800" kern="1200">
                <a:solidFill>
                  <a:srgbClr val="0D446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Calibri" panose="020F0502020204030204" pitchFamily="34" charset="0"/>
              <a:cs typeface="Calibri" panose="020F0502020204030204" pitchFamily="34" charset="0"/>
            </a:endParaRPr>
          </a:p>
        </p:txBody>
      </p:sp>
      <p:pic>
        <p:nvPicPr>
          <p:cNvPr id="9" name="Picture 8" descr="Kahoot! Logo">
            <a:extLst>
              <a:ext uri="{FF2B5EF4-FFF2-40B4-BE49-F238E27FC236}">
                <a16:creationId xmlns:a16="http://schemas.microsoft.com/office/drawing/2014/main" id="{59C73065-6F46-AE06-6332-84BDC08B00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19809" y="1264546"/>
            <a:ext cx="9752381" cy="3323809"/>
          </a:xfrm>
          <a:prstGeom prst="rect">
            <a:avLst/>
          </a:prstGeom>
        </p:spPr>
      </p:pic>
    </p:spTree>
    <p:extLst>
      <p:ext uri="{BB962C8B-B14F-4D97-AF65-F5344CB8AC3E}">
        <p14:creationId xmlns:p14="http://schemas.microsoft.com/office/powerpoint/2010/main" val="2118692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838200" y="336738"/>
            <a:ext cx="10515600" cy="1005840"/>
          </a:xfrm>
        </p:spPr>
        <p:txBody>
          <a:bodyPr>
            <a:normAutofit/>
          </a:bodyPr>
          <a:lstStyle/>
          <a:p>
            <a:r>
              <a:rPr lang="en-US" sz="3600" dirty="0">
                <a:latin typeface="Calibri" panose="020F0502020204030204" pitchFamily="34" charset="0"/>
                <a:cs typeface="Calibri" panose="020F0502020204030204" pitchFamily="34" charset="0"/>
              </a:rPr>
              <a:t>Definitions</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5B74AE-546C-4A26-BDD5-2BD124FD2C39}"/>
              </a:ext>
            </a:extLst>
          </p:cNvPr>
          <p:cNvSpPr>
            <a:spLocks noGrp="1"/>
          </p:cNvSpPr>
          <p:nvPr>
            <p:ph idx="1"/>
          </p:nvPr>
        </p:nvSpPr>
        <p:spPr>
          <a:xfrm>
            <a:off x="1228302" y="1250111"/>
            <a:ext cx="10771913" cy="4576763"/>
          </a:xfrm>
        </p:spPr>
        <p:txBody>
          <a:bodyPr>
            <a:noAutofit/>
          </a:bodyPr>
          <a:lstStyle/>
          <a:p>
            <a:pPr marL="0" indent="0">
              <a:buNone/>
            </a:pPr>
            <a:r>
              <a:rPr lang="en-US" sz="2400" b="1" dirty="0">
                <a:latin typeface="Calibri" panose="020F0502020204030204" pitchFamily="34" charset="0"/>
                <a:cs typeface="Calibri" panose="020F0502020204030204" pitchFamily="34" charset="0"/>
              </a:rPr>
              <a:t>Pass-Through Entity (PTE)  – </a:t>
            </a:r>
            <a:r>
              <a:rPr lang="en-US" sz="2400" dirty="0">
                <a:latin typeface="Calibri" panose="020F0502020204030204" pitchFamily="34" charset="0"/>
                <a:cs typeface="Calibri" panose="020F0502020204030204" pitchFamily="34" charset="0"/>
              </a:rPr>
              <a:t>a recipient or subrecipient that provides a subaward to a subrecipient (including lower tier subrecipients) to carry out part of a Federal program.</a:t>
            </a:r>
          </a:p>
          <a:p>
            <a:pPr marL="0" indent="0">
              <a:buNone/>
            </a:pPr>
            <a:r>
              <a:rPr lang="en-US" sz="2400" b="1" dirty="0">
                <a:latin typeface="Calibri" panose="020F0502020204030204" pitchFamily="34" charset="0"/>
                <a:cs typeface="Calibri" panose="020F0502020204030204" pitchFamily="34" charset="0"/>
              </a:rPr>
              <a:t>Subrecipient:  </a:t>
            </a:r>
          </a:p>
          <a:p>
            <a:r>
              <a:rPr lang="en-US" sz="2400" dirty="0">
                <a:latin typeface="Calibri" panose="020F0502020204030204" pitchFamily="34" charset="0"/>
                <a:cs typeface="Calibri" panose="020F0502020204030204" pitchFamily="34" charset="0"/>
              </a:rPr>
              <a:t>(1) Determines who is eligible to receive what Federal assistance; </a:t>
            </a:r>
          </a:p>
          <a:p>
            <a:r>
              <a:rPr lang="en-US" sz="2400" dirty="0">
                <a:latin typeface="Calibri" panose="020F0502020204030204" pitchFamily="34" charset="0"/>
                <a:cs typeface="Calibri" panose="020F0502020204030204" pitchFamily="34" charset="0"/>
              </a:rPr>
              <a:t>(2) Has its performance measured in relation to whether objectives of a Federal program were met; </a:t>
            </a:r>
          </a:p>
          <a:p>
            <a:r>
              <a:rPr lang="en-US" sz="2400" dirty="0">
                <a:latin typeface="Calibri" panose="020F0502020204030204" pitchFamily="34" charset="0"/>
                <a:cs typeface="Calibri" panose="020F0502020204030204" pitchFamily="34" charset="0"/>
              </a:rPr>
              <a:t>(3) Has responsibility for programmatic decision making; </a:t>
            </a:r>
          </a:p>
          <a:p>
            <a:r>
              <a:rPr lang="en-US" sz="2400" dirty="0">
                <a:latin typeface="Calibri" panose="020F0502020204030204" pitchFamily="34" charset="0"/>
                <a:cs typeface="Calibri" panose="020F0502020204030204" pitchFamily="34" charset="0"/>
              </a:rPr>
              <a:t>(4) Is responsible for adherence to applicable Federal program requirements specified in the Federal award; and </a:t>
            </a:r>
          </a:p>
          <a:p>
            <a:r>
              <a:rPr lang="en-US" sz="2400" dirty="0">
                <a:latin typeface="Calibri" panose="020F0502020204030204" pitchFamily="34" charset="0"/>
                <a:cs typeface="Calibri" panose="020F0502020204030204" pitchFamily="34" charset="0"/>
              </a:rPr>
              <a:t>(5) Implements a program for a public purpose specified in authorizing statute, as opposed to providing goods or services for the benefit of the pass-through entity. 	</a:t>
            </a:r>
          </a:p>
          <a:p>
            <a:pPr marL="0" indent="0">
              <a:buNone/>
            </a:pP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0" indent="0">
              <a:buNone/>
            </a:pPr>
            <a:endParaRPr lang="en-US" sz="1600" dirty="0"/>
          </a:p>
        </p:txBody>
      </p:sp>
    </p:spTree>
    <p:extLst>
      <p:ext uri="{BB962C8B-B14F-4D97-AF65-F5344CB8AC3E}">
        <p14:creationId xmlns:p14="http://schemas.microsoft.com/office/powerpoint/2010/main" val="390086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7EF77-B3A6-4EC7-9C15-89EEB984E020}"/>
              </a:ext>
            </a:extLst>
          </p:cNvPr>
          <p:cNvSpPr>
            <a:spLocks noGrp="1"/>
          </p:cNvSpPr>
          <p:nvPr>
            <p:ph type="title"/>
          </p:nvPr>
        </p:nvSpPr>
        <p:spPr>
          <a:xfrm>
            <a:off x="838200" y="336738"/>
            <a:ext cx="10515600" cy="1005840"/>
          </a:xfrm>
        </p:spPr>
        <p:txBody>
          <a:bodyPr>
            <a:normAutofit/>
          </a:bodyPr>
          <a:lstStyle/>
          <a:p>
            <a:r>
              <a:rPr lang="en-US" sz="3600" dirty="0">
                <a:latin typeface="Calibri" panose="020F0502020204030204" pitchFamily="34" charset="0"/>
                <a:cs typeface="Calibri" panose="020F0502020204030204" pitchFamily="34" charset="0"/>
              </a:rPr>
              <a:t>Definitions </a:t>
            </a:r>
            <a:r>
              <a:rPr lang="en-US" sz="3600" dirty="0">
                <a:solidFill>
                  <a:schemeClr val="bg1"/>
                </a:solidFill>
                <a:latin typeface="Calibri" panose="020F0502020204030204" pitchFamily="34" charset="0"/>
                <a:cs typeface="Calibri" panose="020F0502020204030204" pitchFamily="34" charset="0"/>
              </a:rPr>
              <a:t>2</a:t>
            </a:r>
            <a:endParaRPr lang="en-US"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5B74AE-546C-4A26-BDD5-2BD124FD2C39}"/>
              </a:ext>
            </a:extLst>
          </p:cNvPr>
          <p:cNvSpPr>
            <a:spLocks noGrp="1"/>
          </p:cNvSpPr>
          <p:nvPr>
            <p:ph idx="1"/>
          </p:nvPr>
        </p:nvSpPr>
        <p:spPr>
          <a:xfrm>
            <a:off x="1025102" y="1504111"/>
            <a:ext cx="10771913" cy="4576763"/>
          </a:xfrm>
        </p:spPr>
        <p:txBody>
          <a:bodyPr>
            <a:noAutofit/>
          </a:bodyPr>
          <a:lstStyle/>
          <a:p>
            <a:pPr marL="0" indent="0">
              <a:buNone/>
            </a:pPr>
            <a:r>
              <a:rPr lang="en-US" sz="2400" b="1" dirty="0">
                <a:latin typeface="Calibri" panose="020F0502020204030204" pitchFamily="34" charset="0"/>
                <a:cs typeface="Calibri" panose="020F0502020204030204" pitchFamily="34" charset="0"/>
              </a:rPr>
              <a:t>Contractor</a:t>
            </a:r>
            <a:r>
              <a:rPr lang="en-US" sz="2400" dirty="0">
                <a:latin typeface="Calibri" panose="020F0502020204030204" pitchFamily="34" charset="0"/>
                <a:cs typeface="Calibri" panose="020F0502020204030204" pitchFamily="34" charset="0"/>
              </a:rPr>
              <a:t>: A contract is for the purpose of obtaining goods and services for the non-Federal entity’s own use and creates a procurement relationship with the contractor 	</a:t>
            </a:r>
          </a:p>
          <a:p>
            <a:r>
              <a:rPr lang="en-US" sz="2400" dirty="0">
                <a:latin typeface="Calibri" panose="020F0502020204030204" pitchFamily="34" charset="0"/>
                <a:cs typeface="Calibri" panose="020F0502020204030204" pitchFamily="34" charset="0"/>
              </a:rPr>
              <a:t>(1) Provides the goods and services within normal business operations; </a:t>
            </a:r>
          </a:p>
          <a:p>
            <a:r>
              <a:rPr lang="en-US" sz="2400" dirty="0">
                <a:latin typeface="Calibri" panose="020F0502020204030204" pitchFamily="34" charset="0"/>
                <a:cs typeface="Calibri" panose="020F0502020204030204" pitchFamily="34" charset="0"/>
              </a:rPr>
              <a:t>(2) Provides similar goods or services to many different purchasers; </a:t>
            </a:r>
          </a:p>
          <a:p>
            <a:r>
              <a:rPr lang="en-US" sz="2400" dirty="0">
                <a:latin typeface="Calibri" panose="020F0502020204030204" pitchFamily="34" charset="0"/>
                <a:cs typeface="Calibri" panose="020F0502020204030204" pitchFamily="34" charset="0"/>
              </a:rPr>
              <a:t>(3) Normally operates in a competitive environment; </a:t>
            </a:r>
          </a:p>
          <a:p>
            <a:r>
              <a:rPr lang="en-US" sz="2400" dirty="0">
                <a:latin typeface="Calibri" panose="020F0502020204030204" pitchFamily="34" charset="0"/>
                <a:cs typeface="Calibri" panose="020F0502020204030204" pitchFamily="34" charset="0"/>
              </a:rPr>
              <a:t>(4) Provides goods or services that are ancillary to the operation of the Federal program; and </a:t>
            </a:r>
          </a:p>
          <a:p>
            <a:r>
              <a:rPr lang="en-US" sz="2400" dirty="0">
                <a:latin typeface="Calibri" panose="020F0502020204030204" pitchFamily="34" charset="0"/>
                <a:cs typeface="Calibri" panose="020F0502020204030204" pitchFamily="34" charset="0"/>
              </a:rPr>
              <a:t>(5) Is not subject to compliance requirements of a Federal program as a result of the agreement. </a:t>
            </a:r>
            <a:r>
              <a:rPr lang="en-US" sz="2400" b="1" dirty="0">
                <a:latin typeface="Calibri" panose="020F0502020204030204" pitchFamily="34" charset="0"/>
                <a:cs typeface="Calibri" panose="020F0502020204030204" pitchFamily="34" charset="0"/>
              </a:rPr>
              <a:t>However, similar requirements may apply for other reasons.	</a:t>
            </a:r>
          </a:p>
          <a:p>
            <a:pPr marL="0" indent="0">
              <a:buNone/>
            </a:pP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pPr marL="0" indent="0">
              <a:buNone/>
            </a:pPr>
            <a:endParaRPr lang="en-US" sz="1600" dirty="0"/>
          </a:p>
        </p:txBody>
      </p:sp>
    </p:spTree>
    <p:extLst>
      <p:ext uri="{BB962C8B-B14F-4D97-AF65-F5344CB8AC3E}">
        <p14:creationId xmlns:p14="http://schemas.microsoft.com/office/powerpoint/2010/main" val="2633393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796aebd-d96f-47d8-9731-34b6c486913b"/>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afal New Colors">
      <a:dk1>
        <a:srgbClr val="000000"/>
      </a:dk1>
      <a:lt1>
        <a:srgbClr val="FFFFFF"/>
      </a:lt1>
      <a:dk2>
        <a:srgbClr val="00548D"/>
      </a:dk2>
      <a:lt2>
        <a:srgbClr val="F2F2F2"/>
      </a:lt2>
      <a:accent1>
        <a:srgbClr val="31B1ED"/>
      </a:accent1>
      <a:accent2>
        <a:srgbClr val="00548D"/>
      </a:accent2>
      <a:accent3>
        <a:srgbClr val="56A765"/>
      </a:accent3>
      <a:accent4>
        <a:srgbClr val="EC8006"/>
      </a:accent4>
      <a:accent5>
        <a:srgbClr val="F9AB1D"/>
      </a:accent5>
      <a:accent6>
        <a:srgbClr val="CD426A"/>
      </a:accent6>
      <a:hlink>
        <a:srgbClr val="008CE3"/>
      </a:hlink>
      <a:folHlink>
        <a:srgbClr val="B2B2B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al Presentation Template w New Colors.potx" id="{AA08505F-D730-4D38-A8BB-4D849717BF42}" vid="{58E3B029-1859-48D6-95AF-AC53C42753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cd59d27-ca2b-4708-b9c7-7fa281384922">
      <UserInfo>
        <DisplayName>Lisa Rice</DisplayName>
        <AccountId>4929</AccountId>
        <AccountType/>
      </UserInfo>
      <UserInfo>
        <DisplayName>Erin Duckett</DisplayName>
        <AccountId>8260</AccountId>
        <AccountType/>
      </UserInfo>
    </SharedWithUsers>
    <lcf76f155ced4ddcb4097134ff3c332f xmlns="2f00f82b-dce9-458f-ab1d-1c5fd145e219">
      <Terms xmlns="http://schemas.microsoft.com/office/infopath/2007/PartnerControls"/>
    </lcf76f155ced4ddcb4097134ff3c332f>
    <TaxCatchAll xmlns="4cd59d27-ca2b-4708-b9c7-7fa281384922" xsi:nil="true"/>
    <_Flow_SignoffStatus xmlns="2f00f82b-dce9-458f-ab1d-1c5fd145e219" xsi:nil="true"/>
    <ClassificationLevel xmlns="2f00f82b-dce9-458f-ab1d-1c5fd145e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61B483-F8C2-450E-8BD0-546F3C8368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0f82b-dce9-458f-ab1d-1c5fd145e219"/>
    <ds:schemaRef ds:uri="4cd59d27-ca2b-4708-b9c7-7fa281384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E50F3E-4833-448E-896F-43673F0CAA45}">
  <ds:schemaRefs>
    <ds:schemaRef ds:uri="http://schemas.microsoft.com/office/2006/documentManagement/types"/>
    <ds:schemaRef ds:uri="http://www.w3.org/XML/1998/namespace"/>
    <ds:schemaRef ds:uri="http://purl.org/dc/terms/"/>
    <ds:schemaRef ds:uri="http://schemas.microsoft.com/office/infopath/2007/PartnerControls"/>
    <ds:schemaRef ds:uri="4cd59d27-ca2b-4708-b9c7-7fa281384922"/>
    <ds:schemaRef ds:uri="http://purl.org/dc/dcmitype/"/>
    <ds:schemaRef ds:uri="http://purl.org/dc/elements/1.1/"/>
    <ds:schemaRef ds:uri="http://schemas.openxmlformats.org/package/2006/metadata/core-properties"/>
    <ds:schemaRef ds:uri="2f00f82b-dce9-458f-ab1d-1c5fd145e219"/>
    <ds:schemaRef ds:uri="http://schemas.microsoft.com/office/2006/metadata/properties"/>
  </ds:schemaRefs>
</ds:datastoreItem>
</file>

<file path=customXml/itemProps3.xml><?xml version="1.0" encoding="utf-8"?>
<ds:datastoreItem xmlns:ds="http://schemas.openxmlformats.org/officeDocument/2006/customXml" ds:itemID="{5C422E21-D854-42F4-B8A2-7F3698CAC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Safal Presentation Template w New Colors</Template>
  <TotalTime>5942</TotalTime>
  <Words>5391</Words>
  <Application>Microsoft Office PowerPoint</Application>
  <PresentationFormat>Widescreen</PresentationFormat>
  <Paragraphs>665</Paragraphs>
  <Slides>61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Aptos</vt:lpstr>
      <vt:lpstr>Arial</vt:lpstr>
      <vt:lpstr>Avenir Next LT Pro</vt:lpstr>
      <vt:lpstr>Calibri</vt:lpstr>
      <vt:lpstr>Franklin Gothic Book</vt:lpstr>
      <vt:lpstr>Open Sans</vt:lpstr>
      <vt:lpstr>Roboto</vt:lpstr>
      <vt:lpstr>Source Sans Pro</vt:lpstr>
      <vt:lpstr>Wingdings</vt:lpstr>
      <vt:lpstr>Wingdings 3</vt:lpstr>
      <vt:lpstr>Office Theme</vt:lpstr>
      <vt:lpstr>Region 1  Fiscal Management Virtual Academy</vt:lpstr>
      <vt:lpstr>Brought to You by the…  Next Level Now Collaborative</vt:lpstr>
      <vt:lpstr>Next Level Now Collaborative</vt:lpstr>
      <vt:lpstr>About the Presenter</vt:lpstr>
      <vt:lpstr>Region 1 - Fiscal Management Virtual Academy</vt:lpstr>
      <vt:lpstr>Subrecipient Management and Monitoring Learning Objectives</vt:lpstr>
      <vt:lpstr>Reflection from Session #1</vt:lpstr>
      <vt:lpstr>Definitions</vt:lpstr>
      <vt:lpstr>Definitions 2</vt:lpstr>
      <vt:lpstr>Pass-Through Entity Requirements</vt:lpstr>
      <vt:lpstr>Nine (9) Pass-Through Entity Requirements</vt:lpstr>
      <vt:lpstr>#1 Verify that the subrecipient is not excluded or disqualified </vt:lpstr>
      <vt:lpstr>Pass-Through Entity Requirements – Not Excluded</vt:lpstr>
      <vt:lpstr>#2 Ensure that every subaward is clearly identified  </vt:lpstr>
      <vt:lpstr>Pass-Through Entity Requirements – Subaward Info</vt:lpstr>
      <vt:lpstr>Pass-Through Entity Requirements – Subaward Info 2</vt:lpstr>
      <vt:lpstr>Pass-Through Entity Requirements – Subaward Info 3</vt:lpstr>
      <vt:lpstr>Pass-Through Entity Requirements - Subaward Info 4</vt:lpstr>
      <vt:lpstr>Pass-Through Entity Requirements - Subaward Info 5</vt:lpstr>
      <vt:lpstr>Required Contract Clauses</vt:lpstr>
      <vt:lpstr>Required Contract Clauses 2</vt:lpstr>
      <vt:lpstr>Pass-Through Entity Requirements – Indirect Cost Rate</vt:lpstr>
      <vt:lpstr>Pass-Through Entity Requirements – Indirect Cost Rate 2</vt:lpstr>
      <vt:lpstr>Pass-Through Entity Requirements - Subaward Info</vt:lpstr>
      <vt:lpstr>Pass-Through Entity Requirements - Subaward Info 2</vt:lpstr>
      <vt:lpstr>#3 Evaluate each subrecipient's fraud risk and risk of noncompliance  </vt:lpstr>
      <vt:lpstr>Pass-Through Entity Requirements - Risk</vt:lpstr>
      <vt:lpstr>#4 If appropriate, consider implementing specific conditions </vt:lpstr>
      <vt:lpstr>Pass-Through Entity Requirements – Specific Conditions</vt:lpstr>
      <vt:lpstr>Pass-Through Entity Requirements – Specific Conditions 2</vt:lpstr>
      <vt:lpstr>#5 Monitor the activities of a subrecipient </vt:lpstr>
      <vt:lpstr>Pass-Through Entity Requirements - Monitor</vt:lpstr>
      <vt:lpstr>Monitoring Objectives</vt:lpstr>
      <vt:lpstr>The Pass-Through Entity’s Monitoring Procedures</vt:lpstr>
      <vt:lpstr>Responsibilities of Monitoring Staff</vt:lpstr>
      <vt:lpstr>Monitoring Questionnaire</vt:lpstr>
      <vt:lpstr>Key Areas to Monitor</vt:lpstr>
      <vt:lpstr>Documents to Request (Population)</vt:lpstr>
      <vt:lpstr>Documents to Random Sample</vt:lpstr>
      <vt:lpstr>What Systems are Currently Being Used?</vt:lpstr>
      <vt:lpstr>Personnel and Systems Must Support SOD</vt:lpstr>
      <vt:lpstr>Sample Segregation of Duties </vt:lpstr>
      <vt:lpstr>Recommended Policies and Procedures</vt:lpstr>
      <vt:lpstr>What Went Wrong?</vt:lpstr>
      <vt:lpstr>Monitoring Results and Response</vt:lpstr>
      <vt:lpstr>Corrective Action Plan</vt:lpstr>
      <vt:lpstr>#6 Depending upon the pass-through entity's assessment of the risk posed by the subrecipient, implement monitoring tools </vt:lpstr>
      <vt:lpstr>Pass-Through Entity Requirements – Add’l Monitoring</vt:lpstr>
      <vt:lpstr>#7 Verify that a subrecipient is audited as required by subpart F of this part </vt:lpstr>
      <vt:lpstr>Pass-Through Entity Requirements- Audits</vt:lpstr>
      <vt:lpstr>Audit Findings</vt:lpstr>
      <vt:lpstr>Management Decision</vt:lpstr>
      <vt:lpstr>Audit Resolution</vt:lpstr>
      <vt:lpstr>Department of Labor Cooperative Audit Resolution Process</vt:lpstr>
      <vt:lpstr>#8 Consider whether the results of a subrecipient's audit, site visits, or other monitoring necessitate adjustments to the pass-through entity's records </vt:lpstr>
      <vt:lpstr>Pass-Through Entity Requirements - Adjustments</vt:lpstr>
      <vt:lpstr>#9 Consider taking enforcement action against noncompliant subrecipients </vt:lpstr>
      <vt:lpstr>Pass-Through Entity Requirements – Noncompliance</vt:lpstr>
      <vt:lpstr>Q &amp; A</vt:lpstr>
      <vt:lpstr>For More Info on the NEXT LEVEL NOW Collaborative…</vt:lpstr>
      <vt:lpstr>Coming Up Next:  Session #3 Attendee Q&amp;A   November 20, 1 – 2:30 ET  </vt:lpstr>
    </vt:vector>
  </TitlesOfParts>
  <Manager>Melissa Aguilar-Southard</Manager>
  <Company>Safal Partners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1 Fiscal Management Virtual Academy</dc:title>
  <dc:subject>Subrecipient Management and Monitoring, Session 2</dc:subject>
  <dc:creator>U.S. Department of Labor</dc:creator>
  <cp:keywords>pass-through entity, sub award, required contract, indirect costs</cp:keywords>
  <dc:description/>
  <cp:lastModifiedBy>Molly Deahl</cp:lastModifiedBy>
  <cp:revision>178</cp:revision>
  <dcterms:created xsi:type="dcterms:W3CDTF">2019-01-24T22:09:38Z</dcterms:created>
  <dcterms:modified xsi:type="dcterms:W3CDTF">2024-11-18T17:01:07Z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Order">
    <vt:r8>11600</vt:r8>
  </property>
  <property fmtid="{D5CDD505-2E9C-101B-9397-08002B2CF9AE}" pid="4" name="ComplianceAssetId">
    <vt:lpwstr/>
  </property>
  <property fmtid="{D5CDD505-2E9C-101B-9397-08002B2CF9AE}" pid="5" name="MediaServiceImageTags">
    <vt:lpwstr/>
  </property>
</Properties>
</file>