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8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9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1"/>
  </p:notesMasterIdLst>
  <p:handoutMasterIdLst>
    <p:handoutMasterId r:id="rId22"/>
  </p:handoutMasterIdLst>
  <p:sldIdLst>
    <p:sldId id="410" r:id="rId5"/>
    <p:sldId id="411" r:id="rId6"/>
    <p:sldId id="383" r:id="rId7"/>
    <p:sldId id="409" r:id="rId8"/>
    <p:sldId id="412" r:id="rId9"/>
    <p:sldId id="413" r:id="rId10"/>
    <p:sldId id="389" r:id="rId11"/>
    <p:sldId id="391" r:id="rId12"/>
    <p:sldId id="397" r:id="rId13"/>
    <p:sldId id="408" r:id="rId14"/>
    <p:sldId id="407" r:id="rId15"/>
    <p:sldId id="406" r:id="rId16"/>
    <p:sldId id="414" r:id="rId17"/>
    <p:sldId id="416" r:id="rId18"/>
    <p:sldId id="417" r:id="rId19"/>
    <p:sldId id="418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9:31:58.5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1:59.7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2:07.0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2:10.4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2:15.6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2:18.4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1 24575,'-4'0'0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2:25.0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2:28.0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2:39.9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8:07:29.3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8:07:32.7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39:28.9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8:07:36.6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8:07:40.6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8:07:43.5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1 24575,'-4'0'0,"-6"0"0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8:07:46.3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8:07:51.5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8:07:54.7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8:07:57.2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3:01.0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3:07.3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3:10.8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40:16.7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3:13.5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3:18.3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3:31.4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3:55.4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3:59.9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4:03.8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4:08.4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4:18.2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24575,'4'0'0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4:22.4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4:24.6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40:22.2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4:27.0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4:30.3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4:32.4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4:39.6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04:42.2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14:27.9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14:32.6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56:09.0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56:10.5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56:12.6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40:47.3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56:16.0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56:20.4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56:24.8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56:30.0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56:32.1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56:43.5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19:56:45.2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8:24.1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8:29.5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8:34.4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1:46.7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8:37.5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8:42.4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8:49.3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8:52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8:55.0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8:58.0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9:00.5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9:02.9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9:05.5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9:09.2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1:48.9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9:11.2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9:18.1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8:59:26.5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9:26:09.7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9:26:12.1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9:26:14.8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9:26:16.5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19:26:19.3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1:51.6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7:51:56.1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11.xml"/><Relationship Id="rId18" Type="http://schemas.openxmlformats.org/officeDocument/2006/relationships/customXml" Target="../ink/ink15.xml"/><Relationship Id="rId3" Type="http://schemas.openxmlformats.org/officeDocument/2006/relationships/image" Target="../media/image19.png"/><Relationship Id="rId7" Type="http://schemas.openxmlformats.org/officeDocument/2006/relationships/customXml" Target="../ink/ink6.xml"/><Relationship Id="rId12" Type="http://schemas.openxmlformats.org/officeDocument/2006/relationships/customXml" Target="../ink/ink10.xml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14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customXml" Target="../ink/ink9.xml"/><Relationship Id="rId5" Type="http://schemas.openxmlformats.org/officeDocument/2006/relationships/image" Target="../media/image21.png"/><Relationship Id="rId15" Type="http://schemas.openxmlformats.org/officeDocument/2006/relationships/customXml" Target="../ink/ink13.xml"/><Relationship Id="rId10" Type="http://schemas.openxmlformats.org/officeDocument/2006/relationships/customXml" Target="../ink/ink8.xml"/><Relationship Id="rId19" Type="http://schemas.openxmlformats.org/officeDocument/2006/relationships/customXml" Target="../ink/ink16.xml"/><Relationship Id="rId4" Type="http://schemas.openxmlformats.org/officeDocument/2006/relationships/image" Target="../media/image20.png"/><Relationship Id="rId9" Type="http://schemas.openxmlformats.org/officeDocument/2006/relationships/customXml" Target="../ink/ink7.xml"/><Relationship Id="rId14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customXml" Target="../ink/ink25.xml"/><Relationship Id="rId3" Type="http://schemas.openxmlformats.org/officeDocument/2006/relationships/image" Target="../media/image23.png"/><Relationship Id="rId7" Type="http://schemas.openxmlformats.org/officeDocument/2006/relationships/customXml" Target="../ink/ink20.xml"/><Relationship Id="rId12" Type="http://schemas.openxmlformats.org/officeDocument/2006/relationships/customXml" Target="../ink/ink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9.xml"/><Relationship Id="rId11" Type="http://schemas.openxmlformats.org/officeDocument/2006/relationships/customXml" Target="../ink/ink23.xml"/><Relationship Id="rId5" Type="http://schemas.openxmlformats.org/officeDocument/2006/relationships/image" Target="../media/image60.png"/><Relationship Id="rId10" Type="http://schemas.openxmlformats.org/officeDocument/2006/relationships/image" Target="../media/image170.png"/><Relationship Id="rId4" Type="http://schemas.openxmlformats.org/officeDocument/2006/relationships/customXml" Target="../ink/ink18.xml"/><Relationship Id="rId9" Type="http://schemas.openxmlformats.org/officeDocument/2006/relationships/customXml" Target="../ink/ink22.xml"/><Relationship Id="rId14" Type="http://schemas.openxmlformats.org/officeDocument/2006/relationships/customXml" Target="../ink/ink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customXml" Target="../ink/ink32.xml"/><Relationship Id="rId18" Type="http://schemas.openxmlformats.org/officeDocument/2006/relationships/customXml" Target="../ink/ink37.xml"/><Relationship Id="rId26" Type="http://schemas.openxmlformats.org/officeDocument/2006/relationships/customXml" Target="../ink/ink44.xml"/><Relationship Id="rId3" Type="http://schemas.openxmlformats.org/officeDocument/2006/relationships/image" Target="../media/image24.png"/><Relationship Id="rId21" Type="http://schemas.openxmlformats.org/officeDocument/2006/relationships/customXml" Target="../ink/ink39.xml"/><Relationship Id="rId7" Type="http://schemas.openxmlformats.org/officeDocument/2006/relationships/customXml" Target="../ink/ink27.xml"/><Relationship Id="rId12" Type="http://schemas.openxmlformats.org/officeDocument/2006/relationships/customXml" Target="../ink/ink31.xml"/><Relationship Id="rId17" Type="http://schemas.openxmlformats.org/officeDocument/2006/relationships/customXml" Target="../ink/ink36.xml"/><Relationship Id="rId25" Type="http://schemas.openxmlformats.org/officeDocument/2006/relationships/customXml" Target="../ink/ink43.xml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35.xml"/><Relationship Id="rId20" Type="http://schemas.openxmlformats.org/officeDocument/2006/relationships/customXml" Target="../ink/ink38.xml"/><Relationship Id="rId29" Type="http://schemas.openxmlformats.org/officeDocument/2006/relationships/customXml" Target="../ink/ink4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customXml" Target="../ink/ink30.xml"/><Relationship Id="rId24" Type="http://schemas.openxmlformats.org/officeDocument/2006/relationships/customXml" Target="../ink/ink42.xml"/><Relationship Id="rId5" Type="http://schemas.openxmlformats.org/officeDocument/2006/relationships/image" Target="../media/image26.png"/><Relationship Id="rId15" Type="http://schemas.openxmlformats.org/officeDocument/2006/relationships/customXml" Target="../ink/ink34.xml"/><Relationship Id="rId23" Type="http://schemas.openxmlformats.org/officeDocument/2006/relationships/customXml" Target="../ink/ink41.xml"/><Relationship Id="rId28" Type="http://schemas.openxmlformats.org/officeDocument/2006/relationships/customXml" Target="../ink/ink45.xml"/><Relationship Id="rId10" Type="http://schemas.openxmlformats.org/officeDocument/2006/relationships/customXml" Target="../ink/ink29.xml"/><Relationship Id="rId19" Type="http://schemas.openxmlformats.org/officeDocument/2006/relationships/image" Target="../media/image270.png"/><Relationship Id="rId4" Type="http://schemas.openxmlformats.org/officeDocument/2006/relationships/image" Target="../media/image25.png"/><Relationship Id="rId9" Type="http://schemas.openxmlformats.org/officeDocument/2006/relationships/customXml" Target="../ink/ink28.xml"/><Relationship Id="rId14" Type="http://schemas.openxmlformats.org/officeDocument/2006/relationships/customXml" Target="../ink/ink33.xml"/><Relationship Id="rId22" Type="http://schemas.openxmlformats.org/officeDocument/2006/relationships/customXml" Target="../ink/ink40.xml"/><Relationship Id="rId27" Type="http://schemas.openxmlformats.org/officeDocument/2006/relationships/image" Target="../media/image28.png"/><Relationship Id="rId30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customXml" Target="../ink/ink54.xml"/><Relationship Id="rId3" Type="http://schemas.openxmlformats.org/officeDocument/2006/relationships/image" Target="../media/image30.png"/><Relationship Id="rId7" Type="http://schemas.openxmlformats.org/officeDocument/2006/relationships/customXml" Target="../ink/ink48.xml"/><Relationship Id="rId12" Type="http://schemas.openxmlformats.org/officeDocument/2006/relationships/customXml" Target="../ink/ink5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11" Type="http://schemas.openxmlformats.org/officeDocument/2006/relationships/customXml" Target="../ink/ink52.xml"/><Relationship Id="rId5" Type="http://schemas.openxmlformats.org/officeDocument/2006/relationships/customXml" Target="../ink/ink47.xml"/><Relationship Id="rId15" Type="http://schemas.openxmlformats.org/officeDocument/2006/relationships/customXml" Target="../ink/ink56.xml"/><Relationship Id="rId10" Type="http://schemas.openxmlformats.org/officeDocument/2006/relationships/customXml" Target="../ink/ink51.xml"/><Relationship Id="rId4" Type="http://schemas.openxmlformats.org/officeDocument/2006/relationships/image" Target="../media/image31.png"/><Relationship Id="rId9" Type="http://schemas.openxmlformats.org/officeDocument/2006/relationships/customXml" Target="../ink/ink50.xml"/><Relationship Id="rId14" Type="http://schemas.openxmlformats.org/officeDocument/2006/relationships/customXml" Target="../ink/ink5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customXml" Target="../ink/ink64.xml"/><Relationship Id="rId18" Type="http://schemas.openxmlformats.org/officeDocument/2006/relationships/customXml" Target="../ink/ink69.xml"/><Relationship Id="rId3" Type="http://schemas.openxmlformats.org/officeDocument/2006/relationships/image" Target="../media/image33.png"/><Relationship Id="rId21" Type="http://schemas.openxmlformats.org/officeDocument/2006/relationships/customXml" Target="../ink/ink72.xml"/><Relationship Id="rId7" Type="http://schemas.openxmlformats.org/officeDocument/2006/relationships/customXml" Target="../ink/ink58.xml"/><Relationship Id="rId12" Type="http://schemas.openxmlformats.org/officeDocument/2006/relationships/customXml" Target="../ink/ink63.xml"/><Relationship Id="rId17" Type="http://schemas.openxmlformats.org/officeDocument/2006/relationships/customXml" Target="../ink/ink68.xml"/><Relationship Id="rId2" Type="http://schemas.openxmlformats.org/officeDocument/2006/relationships/image" Target="../media/image32.png"/><Relationship Id="rId16" Type="http://schemas.openxmlformats.org/officeDocument/2006/relationships/customXml" Target="../ink/ink67.xml"/><Relationship Id="rId20" Type="http://schemas.openxmlformats.org/officeDocument/2006/relationships/customXml" Target="../ink/ink7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customXml" Target="../ink/ink62.xml"/><Relationship Id="rId5" Type="http://schemas.openxmlformats.org/officeDocument/2006/relationships/customXml" Target="../ink/ink57.xml"/><Relationship Id="rId15" Type="http://schemas.openxmlformats.org/officeDocument/2006/relationships/customXml" Target="../ink/ink66.xml"/><Relationship Id="rId10" Type="http://schemas.openxmlformats.org/officeDocument/2006/relationships/customXml" Target="../ink/ink61.xml"/><Relationship Id="rId19" Type="http://schemas.openxmlformats.org/officeDocument/2006/relationships/customXml" Target="../ink/ink70.xml"/><Relationship Id="rId4" Type="http://schemas.openxmlformats.org/officeDocument/2006/relationships/image" Target="../media/image34.png"/><Relationship Id="rId9" Type="http://schemas.openxmlformats.org/officeDocument/2006/relationships/customXml" Target="../ink/ink60.xml"/><Relationship Id="rId14" Type="http://schemas.openxmlformats.org/officeDocument/2006/relationships/customXml" Target="../ink/ink6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3" Type="http://schemas.openxmlformats.org/officeDocument/2006/relationships/image" Target="../media/image35.png"/><Relationship Id="rId7" Type="http://schemas.openxmlformats.org/officeDocument/2006/relationships/customXml" Target="../ink/ink7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74.xml"/><Relationship Id="rId5" Type="http://schemas.openxmlformats.org/officeDocument/2006/relationships/image" Target="../media/image7.png"/><Relationship Id="rId4" Type="http://schemas.openxmlformats.org/officeDocument/2006/relationships/customXml" Target="../ink/ink73.xml"/><Relationship Id="rId9" Type="http://schemas.openxmlformats.org/officeDocument/2006/relationships/customXml" Target="../ink/ink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jobsource.nj.gov/ptr/Staff/staffdetail.jsf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j.gov/labor/research-info/wioa/technical_assistance.shtml" TargetMode="External"/><Relationship Id="rId5" Type="http://schemas.openxmlformats.org/officeDocument/2006/relationships/hyperlink" Target="http://www.gseta.org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gcc02.safelinks.protection.outlook.com/?url=https%3A%2F%2Furldefense.com%2Fv3%2F__https%3A%2F%2Fwww.gseta.org%2Fprofessional-development%2Fdepartment-of-labor-resources%2F__%3B!!IJPbWlwON81v!CCsyQ9RdKYgZZggtm-8SsPDBUT98u_3wnC-Om8-cmaDoURHDy1D51tfA5zV4rUroCzrNUy5HHjSNj-ePtDUXuRUx8cb276QIzaI%24&amp;data=05%7C02%7CLaurie.Maguire%40camdencounty.com%7C2e8ac006353b422ae5e608de38bc8e83%7Cb3dba8a792024cd499e53c10de8f99ec%7C0%7C0%7C639010579671280178%7CUnknown%7CTWFpbGZsb3d8eyJFbXB0eU1hcGkiOnRydWUsIlYiOiIwLjAuMDAwMCIsIlAiOiJXaW4zMiIsIkFOIjoiTWFpbCIsIldUIjoyfQ%3D%3D%7C0%7C%7C%7C&amp;sdata=roOeNByPsCHKrxA%2F1iVHHu%2BDg6iqV9HAHndGke7OmbE%3D&amp;reserved=0" TargetMode="Externa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customXml" Target="../ink/ink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customXml" Target="../ink/ink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2733" y="3064932"/>
            <a:ext cx="9948333" cy="121073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WFNJ Funded Services AOSOS NextGen Meeting</a:t>
            </a:r>
            <a:br>
              <a:rPr lang="en-US" dirty="0"/>
            </a:br>
            <a:r>
              <a:rPr lang="en-US" sz="1400" dirty="0"/>
              <a:t>December 2025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586657"/>
          </a:xfrm>
        </p:spPr>
        <p:txBody>
          <a:bodyPr/>
          <a:lstStyle/>
          <a:p>
            <a:r>
              <a:rPr lang="en-US" dirty="0"/>
              <a:t>Enter Additional Information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4F29F9E-50B5-F022-1EAD-654C2BE4D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47"/>
          <a:stretch/>
        </p:blipFill>
        <p:spPr>
          <a:xfrm>
            <a:off x="460892" y="4292931"/>
            <a:ext cx="10769754" cy="718150"/>
          </a:xfrm>
          <a:prstGeom prst="rect">
            <a:avLst/>
          </a:prstGeom>
        </p:spPr>
      </p:pic>
      <p:pic>
        <p:nvPicPr>
          <p:cNvPr id="49" name="Content Placeholder 48">
            <a:extLst>
              <a:ext uri="{FF2B5EF4-FFF2-40B4-BE49-F238E27FC236}">
                <a16:creationId xmlns:a16="http://schemas.microsoft.com/office/drawing/2014/main" id="{39D6C1DC-7C74-F5A0-C64D-933E41C19B0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tretch>
            <a:fillRect/>
          </a:stretch>
        </p:blipFill>
        <p:spPr>
          <a:xfrm>
            <a:off x="460892" y="861854"/>
            <a:ext cx="10862888" cy="3312551"/>
          </a:xfrm>
        </p:spPr>
      </p:pic>
      <p:pic>
        <p:nvPicPr>
          <p:cNvPr id="58" name="Picture 57" descr="Table&#10;&#10;Description automatically generated">
            <a:extLst>
              <a:ext uri="{FF2B5EF4-FFF2-40B4-BE49-F238E27FC236}">
                <a16:creationId xmlns:a16="http://schemas.microsoft.com/office/drawing/2014/main" id="{3DE6212D-41D8-D6FC-9357-D4E79DC3D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488" y="3343515"/>
            <a:ext cx="3431667" cy="2347539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E28D6C3-3604-840A-98CB-FCF992D2E20B}"/>
              </a:ext>
            </a:extLst>
          </p:cNvPr>
          <p:cNvCxnSpPr>
            <a:cxnSpLocks/>
          </p:cNvCxnSpPr>
          <p:nvPr/>
        </p:nvCxnSpPr>
        <p:spPr>
          <a:xfrm flipV="1">
            <a:off x="7467600" y="1966967"/>
            <a:ext cx="735666" cy="1376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2CE6C96-685D-4E20-9ADD-C56EDC34F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3266" y="3735703"/>
            <a:ext cx="3705801" cy="268274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E1D50911-DD31-E4E3-7B98-4B1BDA02AB73}"/>
              </a:ext>
            </a:extLst>
          </p:cNvPr>
          <p:cNvSpPr/>
          <p:nvPr/>
        </p:nvSpPr>
        <p:spPr>
          <a:xfrm>
            <a:off x="3287656" y="5418293"/>
            <a:ext cx="2808344" cy="8186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Once the funding is selected and the </a:t>
            </a:r>
            <a:r>
              <a:rPr lang="en-US" sz="1000" i="1" dirty="0">
                <a:solidFill>
                  <a:schemeClr val="bg1"/>
                </a:solidFill>
              </a:rPr>
              <a:t>OK</a:t>
            </a:r>
            <a:r>
              <a:rPr lang="en-US" sz="1000" dirty="0">
                <a:solidFill>
                  <a:schemeClr val="bg1"/>
                </a:solidFill>
              </a:rPr>
              <a:t> button is clicked, another pop-up will prompt to check the characteristics. More information is available on this step in </a:t>
            </a:r>
            <a:r>
              <a:rPr lang="en-US" sz="1000" i="1" dirty="0">
                <a:solidFill>
                  <a:schemeClr val="bg1"/>
                </a:solidFill>
              </a:rPr>
              <a:t>NextGen – Programs-PA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BC5190B-3735-DD5E-C021-EF547F8852E5}"/>
                  </a:ext>
                </a:extLst>
              </p14:cNvPr>
              <p14:cNvContentPartPr/>
              <p14:nvPr/>
            </p14:nvContentPartPr>
            <p14:xfrm>
              <a:off x="626373" y="2184187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BC5190B-3735-DD5E-C021-EF547F8852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373" y="21485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BF0FC7C-A802-3E46-C2E2-91EB8540B747}"/>
                  </a:ext>
                </a:extLst>
              </p14:cNvPr>
              <p14:cNvContentPartPr/>
              <p14:nvPr/>
            </p14:nvContentPartPr>
            <p14:xfrm>
              <a:off x="1354653" y="2175547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BF0FC7C-A802-3E46-C2E2-91EB8540B7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8653" y="21399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E4DA2E-548D-AD95-ADAE-FC3AF18AB98C}"/>
                  </a:ext>
                </a:extLst>
              </p14:cNvPr>
              <p14:cNvContentPartPr/>
              <p14:nvPr/>
            </p14:nvContentPartPr>
            <p14:xfrm>
              <a:off x="2082573" y="2175547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E4DA2E-548D-AD95-ADAE-FC3AF18AB9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6933" y="21399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205C4C-0610-78C9-5593-CAC2F5C92AFA}"/>
                  </a:ext>
                </a:extLst>
              </p14:cNvPr>
              <p14:cNvContentPartPr/>
              <p14:nvPr/>
            </p14:nvContentPartPr>
            <p14:xfrm>
              <a:off x="635013" y="2412787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205C4C-0610-78C9-5593-CAC2F5C92A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013" y="23767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7FA7845-09C1-2ADA-F80D-88268F4D9487}"/>
                  </a:ext>
                </a:extLst>
              </p14:cNvPr>
              <p14:cNvContentPartPr/>
              <p14:nvPr/>
            </p14:nvContentPartPr>
            <p14:xfrm>
              <a:off x="3521853" y="2404507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7FA7845-09C1-2ADA-F80D-88268F4D94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6213" y="23685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258B51E-B83E-4D97-1829-B458571F617B}"/>
                  </a:ext>
                </a:extLst>
              </p14:cNvPr>
              <p14:cNvContentPartPr/>
              <p14:nvPr/>
            </p14:nvContentPartPr>
            <p14:xfrm>
              <a:off x="4978413" y="3335467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258B51E-B83E-4D97-1829-B458571F61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2413" y="32998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D7BC0B2-F95A-0492-2D79-49171A7C5D45}"/>
                  </a:ext>
                </a:extLst>
              </p14:cNvPr>
              <p14:cNvContentPartPr/>
              <p14:nvPr/>
            </p14:nvContentPartPr>
            <p14:xfrm>
              <a:off x="651933" y="4656667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D7BC0B2-F95A-0492-2D79-49171A7C5D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33" y="46206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953DD12-F46A-8E10-F389-4F8028833BE4}"/>
                  </a:ext>
                </a:extLst>
              </p14:cNvPr>
              <p14:cNvContentPartPr/>
              <p14:nvPr/>
            </p14:nvContentPartPr>
            <p14:xfrm>
              <a:off x="6493653" y="2615827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953DD12-F46A-8E10-F389-4F8028833B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8013" y="25801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2F1C951-2667-7C94-5CF8-DA1AF6FD4860}"/>
                  </a:ext>
                </a:extLst>
              </p14:cNvPr>
              <p14:cNvContentPartPr/>
              <p14:nvPr/>
            </p14:nvContentPartPr>
            <p14:xfrm>
              <a:off x="8041653" y="3191467"/>
              <a:ext cx="180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2F1C951-2667-7C94-5CF8-DA1AF6FD486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06013" y="3155827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5A44485-D15E-9AD1-93EF-2FCF07F15696}"/>
                  </a:ext>
                </a:extLst>
              </p14:cNvPr>
              <p14:cNvContentPartPr/>
              <p14:nvPr/>
            </p14:nvContentPartPr>
            <p14:xfrm>
              <a:off x="6324453" y="4317547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5A44485-D15E-9AD1-93EF-2FCF07F156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8813" y="42819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20AECFE-6D94-ABBD-26A1-DB665BA1FB80}"/>
                  </a:ext>
                </a:extLst>
              </p14:cNvPr>
              <p14:cNvContentPartPr/>
              <p14:nvPr/>
            </p14:nvContentPartPr>
            <p14:xfrm>
              <a:off x="7653933" y="5579347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20AECFE-6D94-ABBD-26A1-DB665BA1FB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7933" y="55437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7CC4F29-10EF-9161-0E90-237D88C2D848}"/>
                  </a:ext>
                </a:extLst>
              </p14:cNvPr>
              <p14:cNvContentPartPr/>
              <p14:nvPr/>
            </p14:nvContentPartPr>
            <p14:xfrm>
              <a:off x="9821133" y="6298987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7CC4F29-10EF-9161-0E90-237D88C2D8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85493" y="6263347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4CEE6C98-6155-A4C9-263D-CF664DF9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4738FC-34AC-E799-A42E-18D501338CD7}"/>
              </a:ext>
            </a:extLst>
          </p:cNvPr>
          <p:cNvSpPr/>
          <p:nvPr/>
        </p:nvSpPr>
        <p:spPr>
          <a:xfrm>
            <a:off x="713538" y="5129607"/>
            <a:ext cx="2163700" cy="11018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Select the appropriate </a:t>
            </a:r>
          </a:p>
          <a:p>
            <a:pPr algn="ctr"/>
            <a:r>
              <a:rPr lang="en-US" sz="1000" i="1" dirty="0">
                <a:solidFill>
                  <a:schemeClr val="bg1"/>
                </a:solidFill>
              </a:rPr>
              <a:t>Program Service Type</a:t>
            </a:r>
            <a:r>
              <a:rPr lang="en-US" sz="10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Basic Career Services-(Staff Assisted),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Individualized Career Services,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ITA Training,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Non-ITA Training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1029A4-E267-B20F-8390-50EC68B6EA65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6096000" y="5827593"/>
            <a:ext cx="2075989" cy="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7BDD53-3BAB-E297-59FE-D94C5AD9A04B}"/>
              </a:ext>
            </a:extLst>
          </p:cNvPr>
          <p:cNvCxnSpPr>
            <a:cxnSpLocks/>
          </p:cNvCxnSpPr>
          <p:nvPr/>
        </p:nvCxnSpPr>
        <p:spPr>
          <a:xfrm flipV="1">
            <a:off x="2082573" y="2523393"/>
            <a:ext cx="1368718" cy="2614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0" y="4100031"/>
            <a:ext cx="4853132" cy="1802006"/>
          </a:xfrm>
        </p:spPr>
        <p:txBody>
          <a:bodyPr/>
          <a:lstStyle/>
          <a:p>
            <a:r>
              <a:rPr lang="en-US" dirty="0"/>
              <a:t>WFNJ Dashboard</a:t>
            </a:r>
            <a:br>
              <a:rPr lang="en-US" dirty="0"/>
            </a:br>
            <a:r>
              <a:rPr lang="en-US" sz="2000" dirty="0"/>
              <a:t>SNAP-GA Master tab</a:t>
            </a:r>
          </a:p>
        </p:txBody>
      </p:sp>
      <p:pic>
        <p:nvPicPr>
          <p:cNvPr id="5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F921B9D9-5E92-0BF9-8328-A14E0717D0F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343497" y="3053534"/>
            <a:ext cx="11059237" cy="14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C2E5E8-B8E8-67C7-A007-CCCE01ADF83A}"/>
              </a:ext>
            </a:extLst>
          </p:cNvPr>
          <p:cNvSpPr/>
          <p:nvPr/>
        </p:nvSpPr>
        <p:spPr>
          <a:xfrm>
            <a:off x="942109" y="872067"/>
            <a:ext cx="5839691" cy="1629489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After the Offering is funded, the participant must be placed on the WFNJ Dashboard,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SNAP-GA Master, as currently required (Field entries reflect the prior screen SNAP enrollment and may not apply to other records)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3507D1-BC0B-C476-7609-41E9F81BEF42}"/>
                  </a:ext>
                </a:extLst>
              </p14:cNvPr>
              <p14:cNvContentPartPr/>
              <p14:nvPr/>
            </p14:nvContentPartPr>
            <p14:xfrm>
              <a:off x="888813" y="395394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3507D1-BC0B-C476-7609-41E9F81BEF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813" y="39179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1EEA62-781C-983D-FF22-341FB1E32462}"/>
                  </a:ext>
                </a:extLst>
              </p14:cNvPr>
              <p14:cNvContentPartPr/>
              <p14:nvPr/>
            </p14:nvContentPartPr>
            <p14:xfrm>
              <a:off x="1718613" y="395394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1EEA62-781C-983D-FF22-341FB1E324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2613" y="39179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6DD9EA3-216C-3FBB-D189-F6213EE576C2}"/>
                  </a:ext>
                </a:extLst>
              </p14:cNvPr>
              <p14:cNvContentPartPr/>
              <p14:nvPr/>
            </p14:nvContentPartPr>
            <p14:xfrm>
              <a:off x="2378853" y="380130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6DD9EA3-216C-3FBB-D189-F6213EE576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3213" y="37653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D3FEAF-7433-C8DF-AD68-40A71918CABB}"/>
                  </a:ext>
                </a:extLst>
              </p14:cNvPr>
              <p14:cNvContentPartPr/>
              <p14:nvPr/>
            </p14:nvContentPartPr>
            <p14:xfrm>
              <a:off x="2997333" y="366594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D3FEAF-7433-C8DF-AD68-40A71918CA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1333" y="36299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5DBC238-B6A1-6F73-62B2-56D70F8EEECD}"/>
                  </a:ext>
                </a:extLst>
              </p14:cNvPr>
              <p14:cNvContentPartPr/>
              <p14:nvPr/>
            </p14:nvContentPartPr>
            <p14:xfrm>
              <a:off x="3627333" y="3733627"/>
              <a:ext cx="5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5DBC238-B6A1-6F73-62B2-56D70F8EEE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91333" y="3697987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AEF5DD7-101D-B9AD-5ECA-2256965AD78B}"/>
                  </a:ext>
                </a:extLst>
              </p14:cNvPr>
              <p14:cNvContentPartPr/>
              <p14:nvPr/>
            </p14:nvContentPartPr>
            <p14:xfrm>
              <a:off x="4986693" y="375054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AEF5DD7-101D-B9AD-5ECA-2256965AD7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0693" y="37149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FEFF56-82BC-9600-74F1-622D0935E7D8}"/>
                  </a:ext>
                </a:extLst>
              </p14:cNvPr>
              <p14:cNvContentPartPr/>
              <p14:nvPr/>
            </p14:nvContentPartPr>
            <p14:xfrm>
              <a:off x="7018533" y="3868987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FEFF56-82BC-9600-74F1-622D0935E7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2893" y="38333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1A8D95-768A-02C2-A37A-0CFDE3B25582}"/>
                  </a:ext>
                </a:extLst>
              </p14:cNvPr>
              <p14:cNvContentPartPr/>
              <p14:nvPr/>
            </p14:nvContentPartPr>
            <p14:xfrm>
              <a:off x="8305533" y="3911467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1A8D95-768A-02C2-A37A-0CFDE3B255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9893" y="38754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FB303A-9FFA-A8F4-A2D6-23CE8D7E8D89}"/>
                  </a:ext>
                </a:extLst>
              </p14:cNvPr>
              <p14:cNvContentPartPr/>
              <p14:nvPr/>
            </p14:nvContentPartPr>
            <p14:xfrm>
              <a:off x="9245493" y="395394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FB303A-9FFA-A8F4-A2D6-23CE8D7E8D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09853" y="3917947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B9C4D2-7671-A0BA-BFC8-0EDCB901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>
            <a:extLst>
              <a:ext uri="{FF2B5EF4-FFF2-40B4-BE49-F238E27FC236}">
                <a16:creationId xmlns:a16="http://schemas.microsoft.com/office/drawing/2014/main" id="{AFB8CB8B-933B-333B-9FD4-141FF810B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806" y="0"/>
            <a:ext cx="4382112" cy="3724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7" y="269662"/>
            <a:ext cx="11489265" cy="780205"/>
          </a:xfrm>
        </p:spPr>
        <p:txBody>
          <a:bodyPr/>
          <a:lstStyle/>
          <a:p>
            <a:r>
              <a:rPr lang="en-US" sz="3200" dirty="0"/>
              <a:t>Entering a TANF Funded Service:</a:t>
            </a:r>
            <a:br>
              <a:rPr lang="en-US" dirty="0"/>
            </a:br>
            <a:r>
              <a:rPr lang="en-US" sz="3200" dirty="0"/>
              <a:t>What is the difference?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4454-D730-36C1-B798-F105ECB6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27063A-023F-3EAE-910B-6F168054D6D9}"/>
              </a:ext>
            </a:extLst>
          </p:cNvPr>
          <p:cNvSpPr txBox="1"/>
          <p:nvPr/>
        </p:nvSpPr>
        <p:spPr>
          <a:xfrm>
            <a:off x="425027" y="1413933"/>
            <a:ext cx="11258974" cy="318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D118801-5369-11E0-D562-DACF78DC1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82" y="1049867"/>
            <a:ext cx="11409799" cy="274945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6380479-C4B9-D5E8-E2F5-48CBAAB74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86" y="3799317"/>
            <a:ext cx="11467287" cy="24446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37797DF-6882-B7D3-85C2-315EFD30E0AA}"/>
              </a:ext>
            </a:extLst>
          </p:cNvPr>
          <p:cNvSpPr txBox="1"/>
          <p:nvPr/>
        </p:nvSpPr>
        <p:spPr>
          <a:xfrm>
            <a:off x="7289731" y="280298"/>
            <a:ext cx="1695171" cy="684783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69CEBB6-7591-710F-7143-2FD818BF2E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1" r="1"/>
          <a:stretch/>
        </p:blipFill>
        <p:spPr>
          <a:xfrm>
            <a:off x="7438465" y="351235"/>
            <a:ext cx="1463306" cy="5913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6DCD861-E497-7023-4CBC-84EA9682300F}"/>
                  </a:ext>
                </a:extLst>
              </p14:cNvPr>
              <p14:cNvContentPartPr/>
              <p14:nvPr/>
            </p14:nvContentPartPr>
            <p14:xfrm>
              <a:off x="457173" y="1193467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6DCD861-E497-7023-4CBC-84EA968230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173" y="11578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AA69613-C89C-BA3B-BDCF-CBC50E16696C}"/>
                  </a:ext>
                </a:extLst>
              </p14:cNvPr>
              <p14:cNvContentPartPr/>
              <p14:nvPr/>
            </p14:nvContentPartPr>
            <p14:xfrm>
              <a:off x="422973" y="3945307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AA69613-C89C-BA3B-BDCF-CBC50E1669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333" y="39093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4B25A91-D596-C1CD-5A44-217C47F27BCF}"/>
                  </a:ext>
                </a:extLst>
              </p14:cNvPr>
              <p14:cNvContentPartPr/>
              <p14:nvPr/>
            </p14:nvContentPartPr>
            <p14:xfrm>
              <a:off x="1218933" y="1185187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4B25A91-D596-C1CD-5A44-217C47F27B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3293" y="11495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6E16614-5E77-7B55-2E5D-3E2E855AFBC5}"/>
                  </a:ext>
                </a:extLst>
              </p14:cNvPr>
              <p14:cNvContentPartPr/>
              <p14:nvPr/>
            </p14:nvContentPartPr>
            <p14:xfrm>
              <a:off x="1193733" y="3937027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6E16614-5E77-7B55-2E5D-3E2E855AFB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733" y="39010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7DFE8D3-D6B4-C9E3-894A-9DB255BE7AFB}"/>
                  </a:ext>
                </a:extLst>
              </p14:cNvPr>
              <p14:cNvContentPartPr/>
              <p14:nvPr/>
            </p14:nvContentPartPr>
            <p14:xfrm>
              <a:off x="3513213" y="1193467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7DFE8D3-D6B4-C9E3-894A-9DB255BE7A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7573" y="11578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BD8CE0F-1674-D2CB-4562-7DCB913F7D99}"/>
                  </a:ext>
                </a:extLst>
              </p14:cNvPr>
              <p14:cNvContentPartPr/>
              <p14:nvPr/>
            </p14:nvContentPartPr>
            <p14:xfrm>
              <a:off x="3513213" y="3937027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BD8CE0F-1674-D2CB-4562-7DCB913F7D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7573" y="39010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3B5D818-8FD8-72B4-9679-DA8E6FA38372}"/>
                  </a:ext>
                </a:extLst>
              </p14:cNvPr>
              <p14:cNvContentPartPr/>
              <p14:nvPr/>
            </p14:nvContentPartPr>
            <p14:xfrm>
              <a:off x="1955493" y="4495747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3B5D818-8FD8-72B4-9679-DA8E6FA383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9853" y="44597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6F1826F-2D5B-56C1-23E8-A792E92C6F97}"/>
                  </a:ext>
                </a:extLst>
              </p14:cNvPr>
              <p14:cNvContentPartPr/>
              <p14:nvPr/>
            </p14:nvContentPartPr>
            <p14:xfrm>
              <a:off x="1972413" y="1845787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6F1826F-2D5B-56C1-23E8-A792E92C6F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6773" y="18097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3AD616B-14DE-ED68-CD0A-6BE87C3A574D}"/>
                  </a:ext>
                </a:extLst>
              </p14:cNvPr>
              <p14:cNvContentPartPr/>
              <p14:nvPr/>
            </p14:nvContentPartPr>
            <p14:xfrm>
              <a:off x="3504933" y="1837147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3AD616B-14DE-ED68-CD0A-6BE87C3A57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9293" y="18011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211E34C-39E7-AB1F-0E1A-5DA04DE78BFE}"/>
                  </a:ext>
                </a:extLst>
              </p14:cNvPr>
              <p14:cNvContentPartPr/>
              <p14:nvPr/>
            </p14:nvContentPartPr>
            <p14:xfrm>
              <a:off x="3488013" y="4487467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211E34C-39E7-AB1F-0E1A-5DA04DE78B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52373" y="44514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56A2B6B-F29C-7D18-188F-F806D35CB81D}"/>
                  </a:ext>
                </a:extLst>
              </p14:cNvPr>
              <p14:cNvContentPartPr/>
              <p14:nvPr/>
            </p14:nvContentPartPr>
            <p14:xfrm>
              <a:off x="6654933" y="2252227"/>
              <a:ext cx="180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56A2B6B-F29C-7D18-188F-F806D35CB81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18933" y="2216227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3DC7250-EF69-B72C-0EBC-6E1F199505D6}"/>
                  </a:ext>
                </a:extLst>
              </p14:cNvPr>
              <p14:cNvContentPartPr/>
              <p14:nvPr/>
            </p14:nvContentPartPr>
            <p14:xfrm>
              <a:off x="6790293" y="1566067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3DC7250-EF69-B72C-0EBC-6E1F199505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4293" y="15300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FCFB57D-4C24-D5D9-9370-C552E0129AA0}"/>
                  </a:ext>
                </a:extLst>
              </p14:cNvPr>
              <p14:cNvContentPartPr/>
              <p14:nvPr/>
            </p14:nvContentPartPr>
            <p14:xfrm>
              <a:off x="6756093" y="4275427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FCFB57D-4C24-D5D9-9370-C552E0129A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0453" y="42397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F30DE48-1FE6-BBCA-666E-A29F25BFED97}"/>
                  </a:ext>
                </a:extLst>
              </p14:cNvPr>
              <p14:cNvContentPartPr/>
              <p14:nvPr/>
            </p14:nvContentPartPr>
            <p14:xfrm>
              <a:off x="6646293" y="4817227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F30DE48-1FE6-BBCA-666E-A29F25BFED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10293" y="47815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46D0525-6D09-3448-1F66-4ED97BC39006}"/>
                  </a:ext>
                </a:extLst>
              </p14:cNvPr>
              <p14:cNvContentPartPr/>
              <p14:nvPr/>
            </p14:nvContentPartPr>
            <p14:xfrm>
              <a:off x="5020533" y="5401507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46D0525-6D09-3448-1F66-4ED97BC390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84893" y="53658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C412482-2D80-B640-AE61-41D1A8E14B76}"/>
                  </a:ext>
                </a:extLst>
              </p14:cNvPr>
              <p14:cNvContentPartPr/>
              <p14:nvPr/>
            </p14:nvContentPartPr>
            <p14:xfrm>
              <a:off x="5029173" y="2903827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C412482-2D80-B640-AE61-41D1A8E14B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93533" y="28681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07F7F5A-8178-A3A9-F1FD-B891FD0A7900}"/>
                  </a:ext>
                </a:extLst>
              </p14:cNvPr>
              <p14:cNvContentPartPr/>
              <p14:nvPr/>
            </p14:nvContentPartPr>
            <p14:xfrm>
              <a:off x="507933" y="3733627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07F7F5A-8178-A3A9-F1FD-B891FD0A79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1933" y="36979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3F20D01-A766-F417-C8E9-497D4BE1E769}"/>
                  </a:ext>
                </a:extLst>
              </p14:cNvPr>
              <p14:cNvContentPartPr/>
              <p14:nvPr/>
            </p14:nvContentPartPr>
            <p14:xfrm>
              <a:off x="507573" y="6061561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3F20D01-A766-F417-C8E9-497D4BE1E7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1573" y="6025921"/>
                <a:ext cx="7200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DC80684-C889-CD00-44BF-FC5680089EFC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3513213" y="622690"/>
            <a:ext cx="3776518" cy="31109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57E3EE9A-CDF7-724C-C00E-5A3DB4A4CCE0}"/>
              </a:ext>
            </a:extLst>
          </p:cNvPr>
          <p:cNvSpPr/>
          <p:nvPr/>
        </p:nvSpPr>
        <p:spPr>
          <a:xfrm>
            <a:off x="9431867" y="280299"/>
            <a:ext cx="1625963" cy="681341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44CB82D6-5FB2-EBAE-FB4D-C9AF5C38A96F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871" r="4522"/>
          <a:stretch/>
        </p:blipFill>
        <p:spPr>
          <a:xfrm>
            <a:off x="9554182" y="360918"/>
            <a:ext cx="1413742" cy="466790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77D4F9E-CF53-24BC-25BF-23C1161CCA55}"/>
              </a:ext>
            </a:extLst>
          </p:cNvPr>
          <p:cNvCxnSpPr>
            <a:cxnSpLocks/>
          </p:cNvCxnSpPr>
          <p:nvPr/>
        </p:nvCxnSpPr>
        <p:spPr>
          <a:xfrm flipH="1">
            <a:off x="3504933" y="827708"/>
            <a:ext cx="5926934" cy="52595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EF1E9A7-9CC5-C021-FC10-AD467D3E7A84}"/>
                  </a:ext>
                </a:extLst>
              </p14:cNvPr>
              <p14:cNvContentPartPr/>
              <p14:nvPr/>
            </p14:nvContentPartPr>
            <p14:xfrm>
              <a:off x="7865253" y="6087307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EF1E9A7-9CC5-C021-FC10-AD467D3E7A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29613" y="60516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344E6F1-F789-B8C4-CC50-979C55D2A1F9}"/>
                  </a:ext>
                </a:extLst>
              </p14:cNvPr>
              <p14:cNvContentPartPr/>
              <p14:nvPr/>
            </p14:nvContentPartPr>
            <p14:xfrm>
              <a:off x="7848333" y="3733627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344E6F1-F789-B8C4-CC50-979C55D2A1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2693" y="3697987"/>
                <a:ext cx="7200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56AAE72-3278-2A21-39B5-D77F9DE67EF6}"/>
              </a:ext>
            </a:extLst>
          </p:cNvPr>
          <p:cNvCxnSpPr>
            <a:stCxn id="29" idx="3"/>
            <a:endCxn id="87" idx="1"/>
          </p:cNvCxnSpPr>
          <p:nvPr/>
        </p:nvCxnSpPr>
        <p:spPr>
          <a:xfrm flipV="1">
            <a:off x="8984902" y="620970"/>
            <a:ext cx="446965" cy="17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C8D7D163-0175-425E-2CF8-BC9E341F8937}"/>
              </a:ext>
            </a:extLst>
          </p:cNvPr>
          <p:cNvSpPr txBox="1"/>
          <p:nvPr/>
        </p:nvSpPr>
        <p:spPr>
          <a:xfrm>
            <a:off x="9431867" y="1741845"/>
            <a:ext cx="2175933" cy="1369323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7" name="Picture 116" descr="Table&#10;&#10;Description automatically generated">
            <a:extLst>
              <a:ext uri="{FF2B5EF4-FFF2-40B4-BE49-F238E27FC236}">
                <a16:creationId xmlns:a16="http://schemas.microsoft.com/office/drawing/2014/main" id="{44D8291A-F4AD-EB1D-1682-FD039DFF927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474564" y="1770749"/>
            <a:ext cx="2076386" cy="1307685"/>
          </a:xfrm>
          <a:prstGeom prst="rect">
            <a:avLst/>
          </a:prstGeom>
        </p:spPr>
      </p:pic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ABAE069-86C9-26D8-7C92-EC25AB9931C0}"/>
              </a:ext>
            </a:extLst>
          </p:cNvPr>
          <p:cNvCxnSpPr>
            <a:cxnSpLocks/>
          </p:cNvCxnSpPr>
          <p:nvPr/>
        </p:nvCxnSpPr>
        <p:spPr>
          <a:xfrm flipH="1" flipV="1">
            <a:off x="9819476" y="1565730"/>
            <a:ext cx="145791" cy="172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0EAC28C-6F0C-62AE-34A5-08FBFC6CD0CB}"/>
              </a:ext>
            </a:extLst>
          </p:cNvPr>
          <p:cNvCxnSpPr>
            <a:cxnSpLocks/>
          </p:cNvCxnSpPr>
          <p:nvPr/>
        </p:nvCxnSpPr>
        <p:spPr>
          <a:xfrm flipH="1">
            <a:off x="8344102" y="3111168"/>
            <a:ext cx="1130462" cy="11642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F09A735E-259E-27F7-6230-4AC586B40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2"/>
          <a:stretch/>
        </p:blipFill>
        <p:spPr>
          <a:xfrm>
            <a:off x="48632" y="1879960"/>
            <a:ext cx="4382112" cy="3656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84A56F-8D19-19E3-777B-B1E5E1DD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72" y="896412"/>
            <a:ext cx="5063490" cy="881804"/>
          </a:xfrm>
        </p:spPr>
        <p:txBody>
          <a:bodyPr/>
          <a:lstStyle/>
          <a:p>
            <a:r>
              <a:rPr kumimoji="0" lang="en-US" sz="44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WFNJ Dashboard</a:t>
            </a:r>
            <a:br>
              <a:rPr kumimoji="0" lang="en-US" sz="44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</a:br>
            <a:r>
              <a:rPr lang="en-US" sz="2000" dirty="0">
                <a:solidFill>
                  <a:srgbClr val="000000"/>
                </a:solidFill>
                <a:latin typeface="Franklin Gothic Demi"/>
              </a:rPr>
              <a:t>TANF</a:t>
            </a: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 Master tab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F5F1F-C154-09EB-B022-7695887E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85005E-CE4C-EAE7-1062-589B16C51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" t="6565"/>
          <a:stretch/>
        </p:blipFill>
        <p:spPr>
          <a:xfrm>
            <a:off x="5077521" y="2533006"/>
            <a:ext cx="6653107" cy="160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B019AA-70DB-5E46-CFD0-B3909249B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428" y="4334344"/>
            <a:ext cx="9601200" cy="160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6A12B8-EB0B-8B12-2C67-9697DFCC151B}"/>
              </a:ext>
            </a:extLst>
          </p:cNvPr>
          <p:cNvSpPr txBox="1"/>
          <p:nvPr/>
        </p:nvSpPr>
        <p:spPr>
          <a:xfrm>
            <a:off x="6502400" y="896412"/>
            <a:ext cx="5228228" cy="14773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After the Offering is funded, the participant must be placed on the WFNJ Dashboard,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TANF Master, as currently required (Field entries reflect the prior screen TANF enrollment and may not apply to other records)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E5D939-47A1-5D60-5ACD-73D1FF8EB3C7}"/>
                  </a:ext>
                </a:extLst>
              </p14:cNvPr>
              <p14:cNvContentPartPr/>
              <p14:nvPr/>
            </p14:nvContentPartPr>
            <p14:xfrm>
              <a:off x="5333733" y="3217387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E5D939-47A1-5D60-5ACD-73D1FF8EB3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8093" y="31813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6EF2E4-3C19-D282-29E6-2518D0CFB332}"/>
                  </a:ext>
                </a:extLst>
              </p14:cNvPr>
              <p14:cNvContentPartPr/>
              <p14:nvPr/>
            </p14:nvContentPartPr>
            <p14:xfrm>
              <a:off x="6459813" y="3225667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6EF2E4-3C19-D282-29E6-2518D0CFB3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4173" y="31896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278F03A-3AC6-81FF-16EF-0DC29ACD91B3}"/>
                  </a:ext>
                </a:extLst>
              </p14:cNvPr>
              <p14:cNvContentPartPr/>
              <p14:nvPr/>
            </p14:nvContentPartPr>
            <p14:xfrm>
              <a:off x="7137333" y="3166267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278F03A-3AC6-81FF-16EF-0DC29ACD91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1693" y="31306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81D28-D70C-7B59-A251-448697F23BE0}"/>
                  </a:ext>
                </a:extLst>
              </p14:cNvPr>
              <p14:cNvContentPartPr/>
              <p14:nvPr/>
            </p14:nvContentPartPr>
            <p14:xfrm>
              <a:off x="7721253" y="3081667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81D28-D70C-7B59-A251-448697F23B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5613" y="30456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F2A1B2-9CC3-3196-3C31-125F4C5D8F2B}"/>
                  </a:ext>
                </a:extLst>
              </p14:cNvPr>
              <p14:cNvContentPartPr/>
              <p14:nvPr/>
            </p14:nvContentPartPr>
            <p14:xfrm>
              <a:off x="8373573" y="3157987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F2A1B2-9CC3-3196-3C31-125F4C5D8F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7573" y="31223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A35B02B-6F98-18E7-BCE6-A889449A5048}"/>
                  </a:ext>
                </a:extLst>
              </p14:cNvPr>
              <p14:cNvContentPartPr/>
              <p14:nvPr/>
            </p14:nvContentPartPr>
            <p14:xfrm>
              <a:off x="10498653" y="3327187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A35B02B-6F98-18E7-BCE6-A889449A50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62653" y="32915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AF898C6-D309-728D-ABA0-53308F701A99}"/>
                  </a:ext>
                </a:extLst>
              </p14:cNvPr>
              <p14:cNvContentPartPr/>
              <p14:nvPr/>
            </p14:nvContentPartPr>
            <p14:xfrm>
              <a:off x="3276693" y="5325547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AF898C6-D309-728D-ABA0-53308F701A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0693" y="52895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DF73590-DB3D-1726-8A60-5749E1B1074C}"/>
                  </a:ext>
                </a:extLst>
              </p14:cNvPr>
              <p14:cNvContentPartPr/>
              <p14:nvPr/>
            </p14:nvContentPartPr>
            <p14:xfrm>
              <a:off x="3911373" y="5325547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DF73590-DB3D-1726-8A60-5749E1B107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5733" y="52895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15881D7-626B-DD7A-A744-9861F25FD5DF}"/>
                  </a:ext>
                </a:extLst>
              </p14:cNvPr>
              <p14:cNvContentPartPr/>
              <p14:nvPr/>
            </p14:nvContentPartPr>
            <p14:xfrm>
              <a:off x="9651933" y="5283067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15881D7-626B-DD7A-A744-9861F25FD5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15933" y="52474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4FF12D0-D2E7-1D2D-7D5E-CF12A0D4596A}"/>
                  </a:ext>
                </a:extLst>
              </p14:cNvPr>
              <p14:cNvContentPartPr/>
              <p14:nvPr/>
            </p14:nvContentPartPr>
            <p14:xfrm>
              <a:off x="10252773" y="5384587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4FF12D0-D2E7-1D2D-7D5E-CF12A0D459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17133" y="534894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98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4FDC94-1E73-517E-FE38-C64FAD6D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8867" cy="6366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DB44B-9461-5A97-A912-9AB20155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7949854" cy="710162"/>
          </a:xfrm>
        </p:spPr>
        <p:txBody>
          <a:bodyPr/>
          <a:lstStyle/>
          <a:p>
            <a:r>
              <a:rPr lang="en-US" dirty="0"/>
              <a:t>Supportive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0C706-4054-B816-C768-B70443F4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>
              <a:latin typeface="+mn-lt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DF7508-85AF-511D-1E51-2FBC2F371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751668"/>
            <a:ext cx="10774680" cy="3276600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4127C9-D587-76A2-F49F-463976FA5D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335"/>
          <a:stretch/>
        </p:blipFill>
        <p:spPr>
          <a:xfrm>
            <a:off x="5896391" y="278130"/>
            <a:ext cx="4400867" cy="247353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F4C9C4-F538-455D-1E66-2F60C891810D}"/>
              </a:ext>
            </a:extLst>
          </p:cNvPr>
          <p:cNvCxnSpPr>
            <a:cxnSpLocks/>
          </p:cNvCxnSpPr>
          <p:nvPr/>
        </p:nvCxnSpPr>
        <p:spPr>
          <a:xfrm flipH="1">
            <a:off x="1894742" y="2377979"/>
            <a:ext cx="4086958" cy="1288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AF445-07F8-80F6-A57B-52FA33E22AE8}"/>
              </a:ext>
            </a:extLst>
          </p:cNvPr>
          <p:cNvSpPr/>
          <p:nvPr/>
        </p:nvSpPr>
        <p:spPr>
          <a:xfrm>
            <a:off x="643467" y="1130878"/>
            <a:ext cx="4639451" cy="1333420"/>
          </a:xfrm>
          <a:prstGeom prst="rect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Enrollments for supportive services should reflect a one-day event and </a:t>
            </a:r>
            <a:r>
              <a:rPr lang="en-US" sz="1200" i="1" dirty="0">
                <a:solidFill>
                  <a:schemeClr val="bg1"/>
                </a:solidFill>
              </a:rPr>
              <a:t>might</a:t>
            </a:r>
            <a:r>
              <a:rPr lang="en-US" sz="1200" dirty="0">
                <a:solidFill>
                  <a:schemeClr val="bg1"/>
                </a:solidFill>
              </a:rPr>
              <a:t> include services such as Transportation, Books &amp; Materials, Credentials, Fees, Supplies and Tools, as defined and approved by the Local Area policies and procedures.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2D3C03-9B7B-287E-1767-6194BDBEFF48}"/>
              </a:ext>
            </a:extLst>
          </p:cNvPr>
          <p:cNvCxnSpPr>
            <a:cxnSpLocks/>
          </p:cNvCxnSpPr>
          <p:nvPr/>
        </p:nvCxnSpPr>
        <p:spPr>
          <a:xfrm flipH="1">
            <a:off x="3318933" y="2377979"/>
            <a:ext cx="2662767" cy="35656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407818C-69E4-5DCC-64A6-3C2D73D8995F}"/>
                  </a:ext>
                </a:extLst>
              </p14:cNvPr>
              <p14:cNvContentPartPr/>
              <p14:nvPr/>
            </p14:nvContentPartPr>
            <p14:xfrm>
              <a:off x="5825133" y="321547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407818C-69E4-5DCC-64A6-3C2D73D899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133" y="2859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625D1A5-06EA-9DE6-8945-89194577EB4F}"/>
                  </a:ext>
                </a:extLst>
              </p14:cNvPr>
              <p14:cNvContentPartPr/>
              <p14:nvPr/>
            </p14:nvContentPartPr>
            <p14:xfrm>
              <a:off x="5960493" y="1058107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625D1A5-06EA-9DE6-8945-89194577EB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4493" y="10224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C100570-128F-5702-07FD-0ED9707E9F0B}"/>
                  </a:ext>
                </a:extLst>
              </p14:cNvPr>
              <p14:cNvContentPartPr/>
              <p14:nvPr/>
            </p14:nvContentPartPr>
            <p14:xfrm>
              <a:off x="1498293" y="3344107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C100570-128F-5702-07FD-0ED9707E9F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2653" y="33084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41E14-6B2C-7B92-F775-5B85B00DF5B2}"/>
                  </a:ext>
                </a:extLst>
              </p14:cNvPr>
              <p14:cNvContentPartPr/>
              <p14:nvPr/>
            </p14:nvContentPartPr>
            <p14:xfrm>
              <a:off x="3640293" y="3344107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41E14-6B2C-7B92-F775-5B85B00DF5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4653" y="33084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D0B68A7-C1F3-7FA0-F8B9-6D38691D70E3}"/>
                  </a:ext>
                </a:extLst>
              </p14:cNvPr>
              <p14:cNvContentPartPr/>
              <p14:nvPr/>
            </p14:nvContentPartPr>
            <p14:xfrm>
              <a:off x="787293" y="3580987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D0B68A7-C1F3-7FA0-F8B9-6D38691D70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1293" y="35453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C54DD20-FBE4-6876-7C94-66E49ABABDC3}"/>
                  </a:ext>
                </a:extLst>
              </p14:cNvPr>
              <p14:cNvContentPartPr/>
              <p14:nvPr/>
            </p14:nvContentPartPr>
            <p14:xfrm>
              <a:off x="3648933" y="4284067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C54DD20-FBE4-6876-7C94-66E49ABABD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3293" y="42484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E7D56A8-1455-675D-2156-C5F18C35BE69}"/>
                  </a:ext>
                </a:extLst>
              </p14:cNvPr>
              <p14:cNvContentPartPr/>
              <p14:nvPr/>
            </p14:nvContentPartPr>
            <p14:xfrm>
              <a:off x="787293" y="4046827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E7D56A8-1455-675D-2156-C5F18C35BE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1293" y="40111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FCE3FD8-074B-C7BA-CC0D-F37D34754CEB}"/>
                  </a:ext>
                </a:extLst>
              </p14:cNvPr>
              <p14:cNvContentPartPr/>
              <p14:nvPr/>
            </p14:nvContentPartPr>
            <p14:xfrm>
              <a:off x="1490013" y="4046827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FCE3FD8-074B-C7BA-CC0D-F37D34754C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4013" y="40111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FF2A40-2CE5-2FF7-397F-6E0439674E64}"/>
                  </a:ext>
                </a:extLst>
              </p14:cNvPr>
              <p14:cNvContentPartPr/>
              <p14:nvPr/>
            </p14:nvContentPartPr>
            <p14:xfrm>
              <a:off x="787293" y="4275427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FF2A40-2CE5-2FF7-397F-6E0439674E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1293" y="42397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5E1E867-0CD6-BD06-9770-9BF3BD914843}"/>
                  </a:ext>
                </a:extLst>
              </p14:cNvPr>
              <p14:cNvContentPartPr/>
              <p14:nvPr/>
            </p14:nvContentPartPr>
            <p14:xfrm>
              <a:off x="1490013" y="4267147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5E1E867-0CD6-BD06-9770-9BF3BD9148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4013" y="42315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A62119-94D4-906C-C05C-B9473A031E32}"/>
                  </a:ext>
                </a:extLst>
              </p14:cNvPr>
              <p14:cNvContentPartPr/>
              <p14:nvPr/>
            </p14:nvContentPartPr>
            <p14:xfrm>
              <a:off x="2217933" y="4284067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A62119-94D4-906C-C05C-B9473A031E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2293" y="42484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D5CBFD-2A9F-D15A-2776-9D9DF2344677}"/>
                  </a:ext>
                </a:extLst>
              </p14:cNvPr>
              <p14:cNvContentPartPr/>
              <p14:nvPr/>
            </p14:nvContentPartPr>
            <p14:xfrm>
              <a:off x="2217933" y="4029907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D5CBFD-2A9F-D15A-2776-9D9DF23446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2293" y="39942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5951E02-F313-1C90-94A2-FEF2FFECBAEF}"/>
                  </a:ext>
                </a:extLst>
              </p14:cNvPr>
              <p14:cNvContentPartPr/>
              <p14:nvPr/>
            </p14:nvContentPartPr>
            <p14:xfrm>
              <a:off x="6595173" y="4487467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5951E02-F313-1C90-94A2-FEF2FFECBA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9533" y="44514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24CC616-A84C-53E9-B393-910FD5FDB53B}"/>
                  </a:ext>
                </a:extLst>
              </p14:cNvPr>
              <p14:cNvContentPartPr/>
              <p14:nvPr/>
            </p14:nvContentPartPr>
            <p14:xfrm>
              <a:off x="6688413" y="3767467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24CC616-A84C-53E9-B393-910FD5FDB5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2413" y="37318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DCE5C6-F81A-784B-A973-3E425D035A37}"/>
                  </a:ext>
                </a:extLst>
              </p14:cNvPr>
              <p14:cNvContentPartPr/>
              <p14:nvPr/>
            </p14:nvContentPartPr>
            <p14:xfrm>
              <a:off x="9465813" y="329827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DCE5C6-F81A-784B-A973-3E425D035A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29813" y="2941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211714-F7B3-BEA9-CC00-C929A799590F}"/>
                  </a:ext>
                </a:extLst>
              </p14:cNvPr>
              <p14:cNvContentPartPr/>
              <p14:nvPr/>
            </p14:nvContentPartPr>
            <p14:xfrm>
              <a:off x="2709333" y="5943307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211714-F7B3-BEA9-CC00-C929A79959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3333" y="590766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570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1A5DE9-20C7-77FD-9C5D-26A930A0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3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2DC3A2-4182-8025-0D36-83B0FD2B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WFNJ Dashboard</a:t>
            </a:r>
            <a:br>
              <a:rPr lang="en-US" dirty="0"/>
            </a:br>
            <a:r>
              <a:rPr lang="en-US" sz="3200" dirty="0"/>
              <a:t>SNAP or TANF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5CEE5-3F14-155A-2915-E1311F48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A10C2-AFD8-43B6-0215-069B2143C6EF}"/>
              </a:ext>
            </a:extLst>
          </p:cNvPr>
          <p:cNvSpPr txBox="1"/>
          <p:nvPr/>
        </p:nvSpPr>
        <p:spPr>
          <a:xfrm>
            <a:off x="4351867" y="2665940"/>
            <a:ext cx="5730070" cy="1477328"/>
          </a:xfrm>
          <a:prstGeom prst="rect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After the Offering is funded, the participant must be placed on the WFNJ Dashboard,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Supportive Services tab, as currently required (Field entries reflect the prior screen Supportive Service enrollment and may not apply to other records)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F04E84-B592-5604-9742-BB2264F6D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" t="5639"/>
          <a:stretch/>
        </p:blipFill>
        <p:spPr>
          <a:xfrm>
            <a:off x="1617133" y="4541690"/>
            <a:ext cx="8617204" cy="11596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B9DEDF3-BCE9-24C1-D5AF-A2D4235203A7}"/>
                  </a:ext>
                </a:extLst>
              </p14:cNvPr>
              <p14:cNvContentPartPr/>
              <p14:nvPr/>
            </p14:nvContentPartPr>
            <p14:xfrm>
              <a:off x="2074293" y="533382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B9DEDF3-BCE9-24C1-D5AF-A2D4235203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8653" y="52978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1FB3E7C-E9A6-A340-CB9D-A678AE7F47BF}"/>
                  </a:ext>
                </a:extLst>
              </p14:cNvPr>
              <p14:cNvContentPartPr/>
              <p14:nvPr/>
            </p14:nvContentPartPr>
            <p14:xfrm>
              <a:off x="3877533" y="5308267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1FB3E7C-E9A6-A340-CB9D-A678AE7F47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1533" y="52726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DC00A5-397C-E22E-5E88-542F78520427}"/>
                  </a:ext>
                </a:extLst>
              </p14:cNvPr>
              <p14:cNvContentPartPr/>
              <p14:nvPr/>
            </p14:nvContentPartPr>
            <p14:xfrm>
              <a:off x="5274693" y="5130427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DC00A5-397C-E22E-5E88-542F785204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8693" y="50947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6DCC94-A5DD-C602-E12E-E7034E41D32A}"/>
                  </a:ext>
                </a:extLst>
              </p14:cNvPr>
              <p14:cNvContentPartPr/>
              <p14:nvPr/>
            </p14:nvContentPartPr>
            <p14:xfrm>
              <a:off x="6663213" y="5350747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6DCC94-A5DD-C602-E12E-E7034E41D3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7213" y="531474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FBBD17-824C-AFFE-7583-01F53246C06D}"/>
                  </a:ext>
                </a:extLst>
              </p14:cNvPr>
              <p14:cNvContentPartPr/>
              <p14:nvPr/>
            </p14:nvContentPartPr>
            <p14:xfrm>
              <a:off x="9084573" y="5342467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FBBD17-824C-AFFE-7583-01F53246C0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8573" y="530646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502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77A0F0-E2E1-3826-EF1F-C32E192E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3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2DBCF-F7A6-6599-9A3B-1D51CAEA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977" y="2679063"/>
            <a:ext cx="5749290" cy="1415205"/>
          </a:xfrm>
        </p:spPr>
        <p:txBody>
          <a:bodyPr/>
          <a:lstStyle/>
          <a:p>
            <a:r>
              <a:rPr lang="en-US" sz="6600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BFDC2-1FDC-A553-CC26-9CF96484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731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9698-372F-D713-7366-B7FDCFA5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F20C7-5DF5-F57C-07FD-31A2B57760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391985"/>
            <a:ext cx="7305040" cy="370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slides are examples of what a Workforce Development Local Area </a:t>
            </a:r>
            <a:r>
              <a:rPr lang="en-US" i="1" dirty="0"/>
              <a:t>might</a:t>
            </a:r>
            <a:r>
              <a:rPr lang="en-US" dirty="0"/>
              <a:t> use to report a WorkFirst New Jersey enrollment in the NextGen operating system.</a:t>
            </a:r>
          </a:p>
          <a:p>
            <a:pPr marL="0" indent="0">
              <a:buNone/>
            </a:pPr>
            <a:r>
              <a:rPr lang="en-US" dirty="0"/>
              <a:t>As always, Local Areas should utilize New Jersey Department of Labor and Workforce Development (LWD) resources, as well as established local area policies and procedures. </a:t>
            </a:r>
          </a:p>
          <a:p>
            <a:pPr marL="0" indent="0">
              <a:buNone/>
            </a:pPr>
            <a:r>
              <a:rPr lang="en-US" dirty="0"/>
              <a:t>The following slides are not intended to supplant existing or future federal, State LWD, or Local Area instructions.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8AF7-63C0-14DD-90A7-0CFA8A45C0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754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Preliminary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957" y="1874838"/>
            <a:ext cx="6788150" cy="4305829"/>
          </a:xfrm>
        </p:spPr>
        <p:txBody>
          <a:bodyPr tIns="457200">
            <a:normAutofit/>
          </a:bodyPr>
          <a:lstStyle/>
          <a:p>
            <a:r>
              <a:rPr lang="en-US" sz="1600" dirty="0"/>
              <a:t>Clear Cache/Cookies</a:t>
            </a:r>
          </a:p>
          <a:p>
            <a:r>
              <a:rPr lang="en-US" sz="1600" dirty="0"/>
              <a:t>Check for an existing record</a:t>
            </a:r>
          </a:p>
          <a:p>
            <a:r>
              <a:rPr lang="en-US" sz="1600" dirty="0"/>
              <a:t>FAMIS Interface (record came from another system)</a:t>
            </a:r>
          </a:p>
          <a:p>
            <a:r>
              <a:rPr lang="en-US" sz="1600" dirty="0"/>
              <a:t>CSSA Referral or IAR (highly recommended)</a:t>
            </a:r>
          </a:p>
          <a:p>
            <a:r>
              <a:rPr lang="en-US" sz="1600" dirty="0"/>
              <a:t>Programs-Public Assistance (PA) tab</a:t>
            </a:r>
          </a:p>
          <a:p>
            <a:r>
              <a:rPr lang="en-US" sz="1600" dirty="0"/>
              <a:t>AOSOS/NextGen, Staff, </a:t>
            </a:r>
            <a:r>
              <a:rPr lang="en-US" sz="1600" i="1" dirty="0"/>
              <a:t>News</a:t>
            </a:r>
            <a:r>
              <a:rPr lang="en-US" sz="1600" dirty="0"/>
              <a:t> tab</a:t>
            </a:r>
          </a:p>
          <a:p>
            <a:r>
              <a:rPr lang="en-US" sz="1600" dirty="0"/>
              <a:t>EEO Activity</a:t>
            </a:r>
          </a:p>
          <a:p>
            <a:r>
              <a:rPr lang="en-US" sz="1600" dirty="0"/>
              <a:t>Achievement Objective (highly recommended)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DE9AC-5B3D-48A7-B6E9-D7142D5AE7B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6"/>
            <a:ext cx="10873740" cy="1116764"/>
          </a:xfrm>
        </p:spPr>
        <p:txBody>
          <a:bodyPr anchor="b">
            <a:normAutofit/>
          </a:bodyPr>
          <a:lstStyle/>
          <a:p>
            <a:r>
              <a:rPr lang="en-US" dirty="0"/>
              <a:t>Resources – References and Links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C7ABB-CD04-CBD3-46C1-7AF7795422AD}"/>
              </a:ext>
            </a:extLst>
          </p:cNvPr>
          <p:cNvSpPr txBox="1"/>
          <p:nvPr/>
        </p:nvSpPr>
        <p:spPr>
          <a:xfrm>
            <a:off x="5378440" y="4367159"/>
            <a:ext cx="466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NextGen News tab </a:t>
            </a:r>
            <a:r>
              <a:rPr lang="en-US" sz="1200" dirty="0">
                <a:solidFill>
                  <a:srgbClr val="4495A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https://jobsource.nj.gov/ptr/Staff/staffdetail.jsf</a:t>
            </a:r>
            <a:r>
              <a:rPr lang="en-US" sz="1200" dirty="0">
                <a:solidFill>
                  <a:schemeClr val="bg1"/>
                </a:solidFill>
              </a:rPr>
              <a:t>; 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720763A-F9D0-3C42-7F65-A07E485C944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147E3-9BAC-FE83-0E41-A4D032FBB119}"/>
              </a:ext>
            </a:extLst>
          </p:cNvPr>
          <p:cNvSpPr txBox="1"/>
          <p:nvPr/>
        </p:nvSpPr>
        <p:spPr>
          <a:xfrm>
            <a:off x="461536" y="1405554"/>
            <a:ext cx="4407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Department of Labor Resources –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www.gseta.org</a:t>
            </a:r>
            <a:r>
              <a:rPr lang="en-US" sz="12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BD685-F3CF-4C01-2624-EC4C746616B1}"/>
              </a:ext>
            </a:extLst>
          </p:cNvPr>
          <p:cNvSpPr txBox="1"/>
          <p:nvPr/>
        </p:nvSpPr>
        <p:spPr>
          <a:xfrm>
            <a:off x="5411345" y="1411530"/>
            <a:ext cx="4455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Department of Labor &amp; Workforce Development | Technical Assistance and Reference Materials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9DC0B-574E-3063-5886-D02D60320A33}"/>
              </a:ext>
            </a:extLst>
          </p:cNvPr>
          <p:cNvSpPr txBox="1"/>
          <p:nvPr/>
        </p:nvSpPr>
        <p:spPr>
          <a:xfrm>
            <a:off x="5077097" y="2804160"/>
            <a:ext cx="478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0E2F2-1F69-403A-BF52-2BD66FA04C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179"/>
          <a:stretch/>
        </p:blipFill>
        <p:spPr>
          <a:xfrm>
            <a:off x="5411345" y="1885999"/>
            <a:ext cx="5642156" cy="22182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3A46BB-ACD4-914E-ADD5-B6404684D0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0939" y="4781060"/>
            <a:ext cx="4416278" cy="1815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8B77B9-3E58-63D1-95BA-4B5D27ACEE52}"/>
              </a:ext>
            </a:extLst>
          </p:cNvPr>
          <p:cNvSpPr txBox="1"/>
          <p:nvPr/>
        </p:nvSpPr>
        <p:spPr>
          <a:xfrm>
            <a:off x="5638800" y="2974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7" name="Content Placeholder 7">
            <a:extLst>
              <a:ext uri="{FF2B5EF4-FFF2-40B4-BE49-F238E27FC236}">
                <a16:creationId xmlns:a16="http://schemas.microsoft.com/office/drawing/2014/main" id="{41ACFE3B-6F7F-9FF9-E8D2-56AECE2809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9"/>
          <a:srcRect l="3450" t="9489" r="17011"/>
          <a:stretch/>
        </p:blipFill>
        <p:spPr>
          <a:xfrm>
            <a:off x="476469" y="1754331"/>
            <a:ext cx="2266730" cy="2783801"/>
          </a:xfr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7FFDD9-6E0D-8546-BAB0-2A035FC11526}"/>
              </a:ext>
            </a:extLst>
          </p:cNvPr>
          <p:cNvCxnSpPr>
            <a:cxnSpLocks/>
          </p:cNvCxnSpPr>
          <p:nvPr/>
        </p:nvCxnSpPr>
        <p:spPr>
          <a:xfrm>
            <a:off x="4869525" y="1405554"/>
            <a:ext cx="0" cy="5174317"/>
          </a:xfrm>
          <a:prstGeom prst="line">
            <a:avLst/>
          </a:prstGeom>
          <a:ln w="76200">
            <a:solidFill>
              <a:srgbClr val="EDD2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11B241-FCEA-311B-E460-AE2C5B5956DB}"/>
              </a:ext>
            </a:extLst>
          </p:cNvPr>
          <p:cNvCxnSpPr>
            <a:cxnSpLocks/>
          </p:cNvCxnSpPr>
          <p:nvPr/>
        </p:nvCxnSpPr>
        <p:spPr>
          <a:xfrm>
            <a:off x="4869525" y="4274166"/>
            <a:ext cx="6492742" cy="0"/>
          </a:xfrm>
          <a:prstGeom prst="line">
            <a:avLst/>
          </a:prstGeom>
          <a:ln w="76200">
            <a:solidFill>
              <a:srgbClr val="EDD2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F2E397-15AB-33BB-A743-6C60344FDB00}"/>
              </a:ext>
            </a:extLst>
          </p:cNvPr>
          <p:cNvCxnSpPr/>
          <p:nvPr/>
        </p:nvCxnSpPr>
        <p:spPr>
          <a:xfrm>
            <a:off x="476469" y="4781060"/>
            <a:ext cx="4407989" cy="0"/>
          </a:xfrm>
          <a:prstGeom prst="line">
            <a:avLst/>
          </a:prstGeom>
          <a:ln w="76200">
            <a:solidFill>
              <a:srgbClr val="EDD2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17A6B7A-3B32-5D36-E9C8-72929AF48AD8}"/>
              </a:ext>
            </a:extLst>
          </p:cNvPr>
          <p:cNvSpPr txBox="1"/>
          <p:nvPr/>
        </p:nvSpPr>
        <p:spPr>
          <a:xfrm>
            <a:off x="476469" y="4854712"/>
            <a:ext cx="426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Learning Management System (LMS) Videos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5631291-82F0-0542-1117-92BD779B559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2704"/>
          <a:stretch/>
        </p:blipFill>
        <p:spPr>
          <a:xfrm>
            <a:off x="594360" y="5126388"/>
            <a:ext cx="3918370" cy="11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0649-9B93-759D-4205-CCBE22E9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Activities and SST </a:t>
            </a:r>
            <a:r>
              <a:rPr lang="en-US" sz="2000" dirty="0"/>
              <a:t>(Seeker Service Type)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7490F0-60AF-DF44-DCD7-00CAC0A7C3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92" t="38415" r="880" b="877"/>
          <a:stretch/>
        </p:blipFill>
        <p:spPr>
          <a:xfrm>
            <a:off x="574586" y="2032231"/>
            <a:ext cx="10107508" cy="13854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D4E3-0F7D-F9FF-6316-5D64252497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EA5E1-38EB-4622-194B-FF428F100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" r="957"/>
          <a:stretch/>
        </p:blipFill>
        <p:spPr>
          <a:xfrm>
            <a:off x="574586" y="3440316"/>
            <a:ext cx="10087734" cy="18703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B1B4FA-14D9-F3AD-EE3E-9C94B798F0B7}"/>
              </a:ext>
            </a:extLst>
          </p:cNvPr>
          <p:cNvSpPr/>
          <p:nvPr/>
        </p:nvSpPr>
        <p:spPr>
          <a:xfrm>
            <a:off x="4411133" y="5697220"/>
            <a:ext cx="2904067" cy="635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 Requirements may dictate the Actual Start Date and Planned End Date of the funded service enrollment.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D52146-E3C1-6CB1-C40B-506AD039654A}"/>
              </a:ext>
            </a:extLst>
          </p:cNvPr>
          <p:cNvCxnSpPr>
            <a:cxnSpLocks/>
          </p:cNvCxnSpPr>
          <p:nvPr/>
        </p:nvCxnSpPr>
        <p:spPr>
          <a:xfrm flipH="1" flipV="1">
            <a:off x="4817533" y="2353733"/>
            <a:ext cx="753534" cy="3343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61B09C-9679-2767-05AC-823CEBC7A716}"/>
                  </a:ext>
                </a:extLst>
              </p14:cNvPr>
              <p14:cNvContentPartPr/>
              <p14:nvPr/>
            </p14:nvContentPartPr>
            <p14:xfrm>
              <a:off x="4749453" y="2150347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61B09C-9679-2767-05AC-823CEBC7A7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3813" y="2114707"/>
                <a:ext cx="7200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572E22-4CF1-154D-4749-C2AC67AF1109}"/>
              </a:ext>
            </a:extLst>
          </p:cNvPr>
          <p:cNvCxnSpPr/>
          <p:nvPr/>
        </p:nvCxnSpPr>
        <p:spPr>
          <a:xfrm>
            <a:off x="574586" y="1783080"/>
            <a:ext cx="10211947" cy="0"/>
          </a:xfrm>
          <a:prstGeom prst="line">
            <a:avLst/>
          </a:prstGeom>
          <a:ln w="76200">
            <a:solidFill>
              <a:srgbClr val="EDD2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3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4B26-0414-53AA-27D1-D9B2AB81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Activities and SST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BE54-941B-7D47-16DB-98AEEE3DE6B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0DB34-3ACC-3B2B-A98C-FAD929361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6" r="649"/>
          <a:stretch/>
        </p:blipFill>
        <p:spPr>
          <a:xfrm>
            <a:off x="594360" y="2424068"/>
            <a:ext cx="10270069" cy="672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6E7611-24B9-64CF-5272-E48DB5968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9" r="805"/>
          <a:stretch/>
        </p:blipFill>
        <p:spPr>
          <a:xfrm>
            <a:off x="594360" y="3072442"/>
            <a:ext cx="10270069" cy="16248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65AA22-EB52-7DC4-9C94-309795334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7" t="-1509" r="518" b="1509"/>
          <a:stretch/>
        </p:blipFill>
        <p:spPr>
          <a:xfrm>
            <a:off x="594361" y="4687165"/>
            <a:ext cx="10270068" cy="160042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AFF1FA-8329-5D06-70AD-FE3EAC712B60}"/>
              </a:ext>
            </a:extLst>
          </p:cNvPr>
          <p:cNvCxnSpPr/>
          <p:nvPr/>
        </p:nvCxnSpPr>
        <p:spPr>
          <a:xfrm>
            <a:off x="594360" y="6287588"/>
            <a:ext cx="102700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626116-41C2-1E5F-F37C-7A59B0FAC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59" y="1887279"/>
            <a:ext cx="10270069" cy="5811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721C51-B61E-C471-3964-AE6501B03F37}"/>
              </a:ext>
            </a:extLst>
          </p:cNvPr>
          <p:cNvCxnSpPr/>
          <p:nvPr/>
        </p:nvCxnSpPr>
        <p:spPr>
          <a:xfrm>
            <a:off x="594359" y="1783080"/>
            <a:ext cx="10378441" cy="0"/>
          </a:xfrm>
          <a:prstGeom prst="line">
            <a:avLst/>
          </a:prstGeom>
          <a:ln w="76200">
            <a:solidFill>
              <a:srgbClr val="EDD2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2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95812"/>
            <a:ext cx="10972800" cy="673659"/>
          </a:xfrm>
        </p:spPr>
        <p:txBody>
          <a:bodyPr/>
          <a:lstStyle/>
          <a:p>
            <a:r>
              <a:rPr lang="en-US" sz="3600" dirty="0"/>
              <a:t>Entering a SNAP Funded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1502377"/>
            <a:ext cx="2139210" cy="316037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000" dirty="0"/>
              <a:t>Information needed: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IAR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Validated SS#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Individual Employment Plan (IEP)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Provider Offering number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Funding source (i.e., TANF, SNAP)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Start Date and Planned End Date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Program Service Type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8023C98-BF49-484E-414C-284497339CD7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137816-C04F-4D11-9695-B40250AE8A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53"/>
          <a:stretch/>
        </p:blipFill>
        <p:spPr>
          <a:xfrm>
            <a:off x="2656455" y="1502377"/>
            <a:ext cx="9195570" cy="44387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25835E-1CCE-A1F8-A629-42C0E434291F}"/>
              </a:ext>
            </a:extLst>
          </p:cNvPr>
          <p:cNvSpPr/>
          <p:nvPr/>
        </p:nvSpPr>
        <p:spPr>
          <a:xfrm>
            <a:off x="594360" y="4687600"/>
            <a:ext cx="1979507" cy="3937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/>
                </a:solidFill>
              </a:rPr>
              <a:t>Click the New Service button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9D39C9-3ED5-F646-329F-E894939B3D9F}"/>
                  </a:ext>
                </a:extLst>
              </p14:cNvPr>
              <p14:cNvContentPartPr/>
              <p14:nvPr/>
            </p14:nvContentPartPr>
            <p14:xfrm>
              <a:off x="5537133" y="5460907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9D39C9-3ED5-F646-329F-E894939B3D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01133" y="5424907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7541FEE-1DE3-896A-48F1-773FC905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E3DD745-BE4D-E2EC-045F-8B887999E5D5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573867" y="4884450"/>
            <a:ext cx="2700866" cy="4711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427" y="179076"/>
            <a:ext cx="7469581" cy="1491284"/>
          </a:xfrm>
        </p:spPr>
        <p:txBody>
          <a:bodyPr/>
          <a:lstStyle/>
          <a:p>
            <a:r>
              <a:rPr lang="en-US" dirty="0"/>
              <a:t>Select the Provider Offering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586588-7291-4FAD-A232-8F8EA9EA18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942790" y="2709334"/>
            <a:ext cx="8525310" cy="2624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06F59F-B1FF-3DB7-F6EC-A7A1D0F6B420}"/>
              </a:ext>
            </a:extLst>
          </p:cNvPr>
          <p:cNvSpPr/>
          <p:nvPr/>
        </p:nvSpPr>
        <p:spPr>
          <a:xfrm>
            <a:off x="569732" y="1866901"/>
            <a:ext cx="2302933" cy="1684866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Enter the 5-digit Offering code that identifies the provider and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Click on the Search button at the bottom of the screen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E4259-8D8B-8B1D-B787-07A2D45D643D}"/>
              </a:ext>
            </a:extLst>
          </p:cNvPr>
          <p:cNvSpPr txBox="1"/>
          <p:nvPr/>
        </p:nvSpPr>
        <p:spPr>
          <a:xfrm>
            <a:off x="2942790" y="5368075"/>
            <a:ext cx="852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18A024-5D40-ADEB-ACFC-EFD32138C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61" t="28520" r="17430"/>
          <a:stretch/>
        </p:blipFill>
        <p:spPr>
          <a:xfrm>
            <a:off x="5003799" y="5368075"/>
            <a:ext cx="3378201" cy="366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AB1DF8-C0FF-4AE6-2996-ADC15B7C1306}"/>
                  </a:ext>
                </a:extLst>
              </p14:cNvPr>
              <p14:cNvContentPartPr/>
              <p14:nvPr/>
            </p14:nvContentPartPr>
            <p14:xfrm>
              <a:off x="3124053" y="4173907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AB1DF8-C0FF-4AE6-2996-ADC15B7C13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8053" y="413826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E4EBF78-DBA0-F3A8-E16D-0CC3D9F27116}"/>
                  </a:ext>
                </a:extLst>
              </p14:cNvPr>
              <p14:cNvContentPartPr/>
              <p14:nvPr/>
            </p14:nvContentPartPr>
            <p14:xfrm>
              <a:off x="5113773" y="5553787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E4EBF78-DBA0-F3A8-E16D-0CC3D9F271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7773" y="5518147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53CA6CC-AA22-52FE-31BE-184B6CA04B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145" y="-4289830"/>
            <a:ext cx="9967504" cy="5464388"/>
          </a:xfrm>
        </p:spPr>
        <p:txBody>
          <a:bodyPr/>
          <a:lstStyle/>
          <a:p>
            <a:r>
              <a:rPr lang="en-US" sz="4400" dirty="0"/>
              <a:t>Review the Offering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38F84-C6AA-93DC-E9F6-0DBC60879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727" y="1174558"/>
            <a:ext cx="6771722" cy="4689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FBC3F9-C3BA-AB35-F3D3-D5083941E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727" y="5864152"/>
            <a:ext cx="6771722" cy="3568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7FE07E-4A32-4844-8684-44DF7F1C88A5}"/>
              </a:ext>
            </a:extLst>
          </p:cNvPr>
          <p:cNvSpPr/>
          <p:nvPr/>
        </p:nvSpPr>
        <p:spPr>
          <a:xfrm>
            <a:off x="2810164" y="1397001"/>
            <a:ext cx="1667933" cy="12530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If the Offering is correct, click Schedule at the bottom of the screen.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EBEE729-AF05-3A56-79A1-A4E0819CAE18}"/>
                  </a:ext>
                </a:extLst>
              </p14:cNvPr>
              <p14:cNvContentPartPr/>
              <p14:nvPr/>
            </p14:nvContentPartPr>
            <p14:xfrm>
              <a:off x="9592533" y="6163613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EBEE729-AF05-3A56-79A1-A4E0819CAE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56893" y="612761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purl.org/dc/terms/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230e9df3-be65-4c73-a93b-d1236ebd677e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{033FBCD8-CF23-4B91-87B0-0E448DFA682B}TFd3b75063-ff25-434d-b12c-efeaf07d16c3292f62b5_win32-75a75c970d8e</Template>
  <TotalTime>925</TotalTime>
  <Words>594</Words>
  <Application>Microsoft Office PowerPoint</Application>
  <PresentationFormat>Widescreen</PresentationFormat>
  <Paragraphs>81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Franklin Gothic Book</vt:lpstr>
      <vt:lpstr>Franklin Gothic Demi</vt:lpstr>
      <vt:lpstr>Custom</vt:lpstr>
      <vt:lpstr> WFNJ Funded Services AOSOS NextGen Meeting December 2025 </vt:lpstr>
      <vt:lpstr>Meeting Goal</vt:lpstr>
      <vt:lpstr>Preliminary Steps</vt:lpstr>
      <vt:lpstr>Resources – References and Links</vt:lpstr>
      <vt:lpstr>Countable Activities and SST (Seeker Service Type)</vt:lpstr>
      <vt:lpstr>Countable Activities and SST (continued)</vt:lpstr>
      <vt:lpstr>Entering a SNAP Funded Service</vt:lpstr>
      <vt:lpstr>Select the Provider Offering</vt:lpstr>
      <vt:lpstr>Review the Offering</vt:lpstr>
      <vt:lpstr>Enter Additional Information</vt:lpstr>
      <vt:lpstr>WFNJ Dashboard SNAP-GA Master tab</vt:lpstr>
      <vt:lpstr>Entering a TANF Funded Service: What is the difference?</vt:lpstr>
      <vt:lpstr>WFNJ Dashboard TANF Master tab</vt:lpstr>
      <vt:lpstr>Supportive Services</vt:lpstr>
      <vt:lpstr>WFNJ Dashboard SNAP or TANF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Laurie Maguire</dc:creator>
  <cp:lastModifiedBy>Laurie Maguire</cp:lastModifiedBy>
  <cp:revision>105</cp:revision>
  <cp:lastPrinted>2025-12-12T19:48:06Z</cp:lastPrinted>
  <dcterms:created xsi:type="dcterms:W3CDTF">2025-12-08T14:27:02Z</dcterms:created>
  <dcterms:modified xsi:type="dcterms:W3CDTF">2025-12-15T19:39:06Z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